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gif>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4/24/2021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313541034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57E0CF6C-748E-4B7A-BC8B-3011EF78ED13}" type="datetime1">
              <a:rPr lang="en-US" smtClean="0"/>
              <a:pPr/>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358632560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57E0CF6C-748E-4B7A-BC8B-3011EF78ED13}" type="datetime1">
              <a:rPr lang="en-US" smtClean="0"/>
              <a:pPr/>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3891954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it-IT"/>
              <a:t>Fare clic per modificare lo stile del titolo dello schema</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57E0CF6C-748E-4B7A-BC8B-3011EF78ED13}" type="datetime1">
              <a:rPr lang="en-US" smtClean="0"/>
              <a:pPr/>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850FF-6169-4056-8077-06FFA93A5366}" type="slidenum">
              <a:rPr lang="en-US" smtClean="0"/>
              <a:pPr/>
              <a:t>‹N›</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0129868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57E0CF6C-748E-4B7A-BC8B-3011EF78ED13}" type="datetime1">
              <a:rPr lang="en-US" smtClean="0"/>
              <a:pPr/>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195423539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it-IT"/>
              <a:t>Fare clic per modificare lo stile del titolo dello schema</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57E0CF6C-748E-4B7A-BC8B-3011EF78ED13}" type="datetime1">
              <a:rPr lang="en-US" smtClean="0"/>
              <a:pPr/>
              <a:t>4/24/2021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102282781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it-IT"/>
              <a:t>Fare clic per modificare lo stile del titolo dello schema</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57E0CF6C-748E-4B7A-BC8B-3011EF78ED13}" type="datetime1">
              <a:rPr lang="en-US" smtClean="0"/>
              <a:pPr/>
              <a:t>4/24/2021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216610904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4/24/2021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121841489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4/24/2021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3951336041"/>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57E0CF6C-748E-4B7A-BC8B-3011EF78ED13}" type="datetime1">
              <a:rPr lang="en-US" smtClean="0"/>
              <a:pPr/>
              <a:t>4/24/2021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421955435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57E0CF6C-748E-4B7A-BC8B-3011EF78ED13}" type="datetime1">
              <a:rPr lang="en-US" smtClean="0"/>
              <a:pPr/>
              <a:t>4/24/2021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378595411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57E0CF6C-748E-4B7A-BC8B-3011EF78ED13}" type="datetime1">
              <a:rPr lang="en-US" smtClean="0"/>
              <a:pPr/>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162176687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57E0CF6C-748E-4B7A-BC8B-3011EF78ED13}" type="datetime1">
              <a:rPr lang="en-US" smtClean="0"/>
              <a:pPr/>
              <a:t>4/24/2021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105399432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57E0CF6C-748E-4B7A-BC8B-3011EF78ED13}" type="datetime1">
              <a:rPr lang="en-US" smtClean="0"/>
              <a:pPr/>
              <a:t>4/24/2021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327894885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E0CF6C-748E-4B7A-BC8B-3011EF78ED13}" type="datetime1">
              <a:rPr lang="en-US" smtClean="0"/>
              <a:pPr/>
              <a:t>4/24/2021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277916412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it-IT"/>
              <a:t>Fare clic per modificare lo stile del titolo dello schema</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57E0CF6C-748E-4B7A-BC8B-3011EF78ED13}" type="datetime1">
              <a:rPr lang="en-US" smtClean="0"/>
              <a:pPr/>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170901749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57E0CF6C-748E-4B7A-BC8B-3011EF78ED13}" type="datetime1">
              <a:rPr lang="en-US" smtClean="0"/>
              <a:pPr/>
              <a:t>4/24/2021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361595154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57E0CF6C-748E-4B7A-BC8B-3011EF78ED13}" type="datetime1">
              <a:rPr lang="en-US" smtClean="0"/>
              <a:pPr/>
              <a:t>4/24/2021</a:t>
            </a:fld>
            <a:endParaRPr lang="en-US" dirty="0"/>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73B850FF-6169-4056-8077-06FFA93A5366}" type="slidenum">
              <a:rPr lang="en-US" smtClean="0"/>
              <a:pPr/>
              <a:t>‹N›</a:t>
            </a:fld>
            <a:endParaRPr lang="en-US" dirty="0"/>
          </a:p>
        </p:txBody>
      </p:sp>
    </p:spTree>
    <p:extLst>
      <p:ext uri="{BB962C8B-B14F-4D97-AF65-F5344CB8AC3E}">
        <p14:creationId xmlns:p14="http://schemas.microsoft.com/office/powerpoint/2010/main" val="3434542962"/>
      </p:ext>
    </p:extLst>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0AE87BF8-2E76-488E-8761-3D9348F4EDF5}"/>
              </a:ext>
            </a:extLst>
          </p:cNvPr>
          <p:cNvSpPr txBox="1"/>
          <p:nvPr/>
        </p:nvSpPr>
        <p:spPr>
          <a:xfrm>
            <a:off x="4267615" y="3136612"/>
            <a:ext cx="3656770" cy="584775"/>
          </a:xfrm>
          <a:prstGeom prst="rect">
            <a:avLst/>
          </a:prstGeom>
          <a:noFill/>
        </p:spPr>
        <p:txBody>
          <a:bodyPr wrap="none" rtlCol="0">
            <a:spAutoFit/>
          </a:bodyPr>
          <a:lstStyle/>
          <a:p>
            <a:r>
              <a:rPr lang="it-IT" sz="3200" dirty="0"/>
              <a:t>MHW3: REST API</a:t>
            </a:r>
          </a:p>
        </p:txBody>
      </p:sp>
      <p:sp>
        <p:nvSpPr>
          <p:cNvPr id="6" name="CasellaDiTesto 5">
            <a:extLst>
              <a:ext uri="{FF2B5EF4-FFF2-40B4-BE49-F238E27FC236}">
                <a16:creationId xmlns:a16="http://schemas.microsoft.com/office/drawing/2014/main" id="{B0DDEB5F-4DC2-416F-968A-C231FAC010AD}"/>
              </a:ext>
            </a:extLst>
          </p:cNvPr>
          <p:cNvSpPr txBox="1"/>
          <p:nvPr/>
        </p:nvSpPr>
        <p:spPr>
          <a:xfrm>
            <a:off x="4932059" y="4344955"/>
            <a:ext cx="2327881" cy="646331"/>
          </a:xfrm>
          <a:prstGeom prst="rect">
            <a:avLst/>
          </a:prstGeom>
          <a:noFill/>
        </p:spPr>
        <p:txBody>
          <a:bodyPr wrap="none" rtlCol="0">
            <a:spAutoFit/>
          </a:bodyPr>
          <a:lstStyle/>
          <a:p>
            <a:pPr algn="ctr"/>
            <a:r>
              <a:rPr lang="it-IT" dirty="0"/>
              <a:t>Gabriele Sinatra</a:t>
            </a:r>
          </a:p>
          <a:p>
            <a:pPr algn="ctr"/>
            <a:r>
              <a:rPr lang="it-IT" dirty="0"/>
              <a:t>Matricola: o46002283</a:t>
            </a:r>
          </a:p>
        </p:txBody>
      </p:sp>
    </p:spTree>
    <p:extLst>
      <p:ext uri="{BB962C8B-B14F-4D97-AF65-F5344CB8AC3E}">
        <p14:creationId xmlns:p14="http://schemas.microsoft.com/office/powerpoint/2010/main" val="3145281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01DA9DE5-51F9-4A4C-B103-2241C056C4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831" y="80127"/>
            <a:ext cx="6648161" cy="3111674"/>
          </a:xfrm>
          <a:prstGeom prst="rect">
            <a:avLst/>
          </a:prstGeom>
        </p:spPr>
      </p:pic>
      <p:pic>
        <p:nvPicPr>
          <p:cNvPr id="5" name="Immagine 4">
            <a:extLst>
              <a:ext uri="{FF2B5EF4-FFF2-40B4-BE49-F238E27FC236}">
                <a16:creationId xmlns:a16="http://schemas.microsoft.com/office/drawing/2014/main" id="{D730C0D6-7AB8-4F5A-B87C-B611A23F06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3947" y="3497345"/>
            <a:ext cx="7008922" cy="3280528"/>
          </a:xfrm>
          <a:prstGeom prst="rect">
            <a:avLst/>
          </a:prstGeom>
        </p:spPr>
      </p:pic>
      <p:sp>
        <p:nvSpPr>
          <p:cNvPr id="6" name="CasellaDiTesto 5">
            <a:extLst>
              <a:ext uri="{FF2B5EF4-FFF2-40B4-BE49-F238E27FC236}">
                <a16:creationId xmlns:a16="http://schemas.microsoft.com/office/drawing/2014/main" id="{7FABA745-3DA7-4CB0-8F39-65EC1B402257}"/>
              </a:ext>
            </a:extLst>
          </p:cNvPr>
          <p:cNvSpPr txBox="1"/>
          <p:nvPr/>
        </p:nvSpPr>
        <p:spPr>
          <a:xfrm>
            <a:off x="6872140" y="574135"/>
            <a:ext cx="5227029" cy="2123658"/>
          </a:xfrm>
          <a:prstGeom prst="rect">
            <a:avLst/>
          </a:prstGeom>
          <a:noFill/>
        </p:spPr>
        <p:txBody>
          <a:bodyPr wrap="square" rtlCol="0">
            <a:spAutoFit/>
          </a:bodyPr>
          <a:lstStyle/>
          <a:p>
            <a:pPr algn="ctr"/>
            <a:r>
              <a:rPr lang="it-IT" sz="2400" dirty="0"/>
              <a:t>REST API METEO</a:t>
            </a:r>
          </a:p>
          <a:p>
            <a:pPr algn="ctr"/>
            <a:r>
              <a:rPr lang="it-IT" dirty="0"/>
              <a:t>Questa API mostra il meteo delle città dove si svolgono gli eventi rally, creati dinamicamente con JavaScript in modo tale da poter facilmente aggiungere, rimuovere o aggiornare eventuali tappe inoltre l’autenticazione di questa API avviene tramite API key </a:t>
            </a:r>
          </a:p>
        </p:txBody>
      </p:sp>
      <p:sp>
        <p:nvSpPr>
          <p:cNvPr id="7" name="CasellaDiTesto 6">
            <a:extLst>
              <a:ext uri="{FF2B5EF4-FFF2-40B4-BE49-F238E27FC236}">
                <a16:creationId xmlns:a16="http://schemas.microsoft.com/office/drawing/2014/main" id="{C4E9CE2E-301A-4B6E-A63A-D31FD9102F3A}"/>
              </a:ext>
            </a:extLst>
          </p:cNvPr>
          <p:cNvSpPr txBox="1"/>
          <p:nvPr/>
        </p:nvSpPr>
        <p:spPr>
          <a:xfrm>
            <a:off x="92831" y="3798781"/>
            <a:ext cx="4760536" cy="2954655"/>
          </a:xfrm>
          <a:prstGeom prst="rect">
            <a:avLst/>
          </a:prstGeom>
          <a:noFill/>
        </p:spPr>
        <p:txBody>
          <a:bodyPr wrap="square" rtlCol="0">
            <a:spAutoFit/>
          </a:bodyPr>
          <a:lstStyle/>
          <a:p>
            <a:pPr algn="ctr"/>
            <a:r>
              <a:rPr lang="it-IT" sz="2400" dirty="0"/>
              <a:t>REST API YOUTUBE</a:t>
            </a:r>
          </a:p>
          <a:p>
            <a:pPr algn="ctr"/>
            <a:r>
              <a:rPr lang="it-IT" dirty="0"/>
              <a:t>L’API di </a:t>
            </a:r>
            <a:r>
              <a:rPr lang="it-IT" dirty="0" err="1"/>
              <a:t>youtube</a:t>
            </a:r>
            <a:r>
              <a:rPr lang="it-IT" dirty="0"/>
              <a:t> implementata nella mia applicazione web permette di andare a cercare i video nel canale </a:t>
            </a:r>
            <a:r>
              <a:rPr lang="it-IT" dirty="0" err="1"/>
              <a:t>youtube</a:t>
            </a:r>
            <a:r>
              <a:rPr lang="it-IT" dirty="0"/>
              <a:t> ufficiale della WRC tramite una barra di ricerca e una sezione dei contenuti creata dinamicamente.</a:t>
            </a:r>
          </a:p>
          <a:p>
            <a:pPr algn="ctr"/>
            <a:r>
              <a:rPr lang="it-IT" dirty="0"/>
              <a:t>Questa API ha autenticazione OAuth2.0.</a:t>
            </a:r>
          </a:p>
          <a:p>
            <a:pPr algn="ctr"/>
            <a:r>
              <a:rPr lang="it-IT" dirty="0">
                <a:solidFill>
                  <a:srgbClr val="FF0000"/>
                </a:solidFill>
              </a:rPr>
              <a:t>Per poter usare l’API bisogna avere l’autorizzazione dal mio progetto </a:t>
            </a:r>
            <a:r>
              <a:rPr lang="it-IT" dirty="0" err="1">
                <a:solidFill>
                  <a:srgbClr val="FF0000"/>
                </a:solidFill>
              </a:rPr>
              <a:t>google</a:t>
            </a:r>
            <a:r>
              <a:rPr lang="it-IT" dirty="0">
                <a:solidFill>
                  <a:srgbClr val="FF0000"/>
                </a:solidFill>
              </a:rPr>
              <a:t> tramite email</a:t>
            </a:r>
          </a:p>
        </p:txBody>
      </p:sp>
    </p:spTree>
    <p:extLst>
      <p:ext uri="{BB962C8B-B14F-4D97-AF65-F5344CB8AC3E}">
        <p14:creationId xmlns:p14="http://schemas.microsoft.com/office/powerpoint/2010/main" val="3565809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13E2D9FA-09A8-43CD-9E06-80579BEBD025}"/>
              </a:ext>
            </a:extLst>
          </p:cNvPr>
          <p:cNvSpPr txBox="1"/>
          <p:nvPr/>
        </p:nvSpPr>
        <p:spPr>
          <a:xfrm>
            <a:off x="0" y="245451"/>
            <a:ext cx="8550111" cy="7109639"/>
          </a:xfrm>
          <a:prstGeom prst="rect">
            <a:avLst/>
          </a:prstGeom>
          <a:noFill/>
        </p:spPr>
        <p:txBody>
          <a:bodyPr wrap="square">
            <a:spAutoFit/>
          </a:bodyPr>
          <a:lstStyle/>
          <a:p>
            <a:r>
              <a:rPr lang="it-IT" sz="1200" b="0" dirty="0" err="1">
                <a:solidFill>
                  <a:srgbClr val="569CD6"/>
                </a:solidFill>
                <a:effectLst/>
                <a:latin typeface="Consolas" panose="020B0609020204030204" pitchFamily="49" charset="0"/>
              </a:rPr>
              <a:t>function</a:t>
            </a:r>
            <a:r>
              <a:rPr lang="it-IT" sz="1200" b="0" dirty="0">
                <a:solidFill>
                  <a:srgbClr val="D4D4D4"/>
                </a:solidFill>
                <a:effectLst/>
                <a:latin typeface="Consolas" panose="020B0609020204030204" pitchFamily="49" charset="0"/>
              </a:rPr>
              <a:t> </a:t>
            </a:r>
            <a:r>
              <a:rPr lang="it-IT" sz="1200" b="0" dirty="0" err="1">
                <a:solidFill>
                  <a:srgbClr val="DCDCAA"/>
                </a:solidFill>
                <a:effectLst/>
                <a:latin typeface="Consolas" panose="020B0609020204030204" pitchFamily="49" charset="0"/>
              </a:rPr>
              <a:t>mostraMeteo</a:t>
            </a:r>
            <a:r>
              <a:rPr lang="it-IT" sz="1200" b="0" dirty="0">
                <a:solidFill>
                  <a:srgbClr val="D4D4D4"/>
                </a:solidFill>
                <a:effectLst/>
                <a:latin typeface="Consolas" panose="020B0609020204030204" pitchFamily="49" charset="0"/>
              </a:rPr>
              <a:t>(</a:t>
            </a:r>
            <a:r>
              <a:rPr lang="it-IT" sz="1200" b="0" dirty="0">
                <a:solidFill>
                  <a:srgbClr val="9CDCFE"/>
                </a:solidFill>
                <a:effectLst/>
                <a:latin typeface="Consolas" panose="020B0609020204030204" pitchFamily="49" charset="0"/>
              </a:rPr>
              <a:t>event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citta1</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event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currentTarget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parentNode</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querySelector</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'p'</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textContent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divMeteo</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event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currentTarget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parentNode</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querySelector</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'.meteo'</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txt</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event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currentTarget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parentNode</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querySelector</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mostraMeteo</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console</a:t>
            </a:r>
            <a:r>
              <a:rPr lang="it-IT" sz="1200" b="0" dirty="0">
                <a:solidFill>
                  <a:srgbClr val="D4D4D4"/>
                </a:solidFill>
                <a:effectLst/>
                <a:latin typeface="Consolas" panose="020B0609020204030204" pitchFamily="49" charset="0"/>
              </a:rPr>
              <a:t>.</a:t>
            </a:r>
            <a:r>
              <a:rPr lang="it-IT" sz="1200" b="0" dirty="0">
                <a:solidFill>
                  <a:srgbClr val="DCDCAA"/>
                </a:solidFill>
                <a:effectLst/>
                <a:latin typeface="Consolas" panose="020B0609020204030204" pitchFamily="49" charset="0"/>
              </a:rPr>
              <a:t>log</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divMeteo</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C586C0"/>
                </a:solidFill>
                <a:effectLst/>
                <a:latin typeface="Consolas" panose="020B0609020204030204" pitchFamily="49" charset="0"/>
              </a:rPr>
              <a:t>if</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divMeteo</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style</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display</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'none'</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DCDCAA"/>
                </a:solidFill>
                <a:effectLst/>
                <a:latin typeface="Consolas" panose="020B0609020204030204" pitchFamily="49" charset="0"/>
              </a:rPr>
              <a:t>fetch</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'http://api.weatherstack.com/</a:t>
            </a:r>
            <a:r>
              <a:rPr lang="it-IT" sz="1200" b="0" dirty="0" err="1">
                <a:solidFill>
                  <a:srgbClr val="CE9178"/>
                </a:solidFill>
                <a:effectLst/>
                <a:latin typeface="Consolas" panose="020B0609020204030204" pitchFamily="49" charset="0"/>
              </a:rPr>
              <a:t>current</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 </a:t>
            </a:r>
          </a:p>
          <a:p>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access_key</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 </a:t>
            </a:r>
            <a:r>
              <a:rPr lang="it-IT" sz="1200" b="0" dirty="0" err="1">
                <a:solidFill>
                  <a:srgbClr val="4FC1FF"/>
                </a:solidFill>
                <a:effectLst/>
                <a:latin typeface="Consolas" panose="020B0609020204030204" pitchFamily="49" charset="0"/>
              </a:rPr>
              <a:t>apiKey</a:t>
            </a:r>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'&amp;query='</a:t>
            </a:r>
            <a:r>
              <a:rPr lang="it-IT" sz="1200" b="0" dirty="0">
                <a:solidFill>
                  <a:srgbClr val="D4D4D4"/>
                </a:solidFill>
                <a:effectLst/>
                <a:latin typeface="Consolas" panose="020B0609020204030204" pitchFamily="49" charset="0"/>
              </a:rPr>
              <a:t> + </a:t>
            </a:r>
            <a:r>
              <a:rPr lang="it-IT" sz="1200" b="0" dirty="0">
                <a:solidFill>
                  <a:srgbClr val="9CDCFE"/>
                </a:solidFill>
                <a:effectLst/>
                <a:latin typeface="Consolas" panose="020B0609020204030204" pitchFamily="49" charset="0"/>
              </a:rPr>
              <a:t>citta1</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err="1">
                <a:solidFill>
                  <a:srgbClr val="DCDCAA"/>
                </a:solidFill>
                <a:effectLst/>
                <a:latin typeface="Consolas" panose="020B0609020204030204" pitchFamily="49" charset="0"/>
              </a:rPr>
              <a:t>then</a:t>
            </a:r>
            <a:r>
              <a:rPr lang="it-IT" sz="1200" b="0" dirty="0">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onResponse</a:t>
            </a:r>
            <a:r>
              <a:rPr lang="it-IT" sz="1200" b="0" dirty="0">
                <a:solidFill>
                  <a:srgbClr val="D4D4D4"/>
                </a:solidFill>
                <a:effectLst/>
                <a:latin typeface="Consolas" panose="020B0609020204030204" pitchFamily="49" charset="0"/>
              </a:rPr>
              <a:t>, </a:t>
            </a:r>
            <a:r>
              <a:rPr lang="it-IT" sz="1200" b="0" dirty="0" err="1">
                <a:solidFill>
                  <a:srgbClr val="DCDCAA"/>
                </a:solidFill>
                <a:effectLst/>
                <a:latin typeface="Consolas" panose="020B0609020204030204" pitchFamily="49" charset="0"/>
              </a:rPr>
              <a:t>onError</a:t>
            </a:r>
            <a:r>
              <a:rPr lang="it-IT" sz="1200" b="0" dirty="0">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then</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json</a:t>
            </a:r>
            <a:r>
              <a:rPr lang="it-IT" sz="1200" b="0" dirty="0">
                <a:solidFill>
                  <a:srgbClr val="569CD6"/>
                </a:solidFill>
                <a:effectLst/>
                <a:latin typeface="Consolas" panose="020B0609020204030204" pitchFamily="49" charset="0"/>
              </a:rPr>
              <a:t>=&gt;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console</a:t>
            </a:r>
            <a:r>
              <a:rPr lang="it-IT" sz="1200" b="0" dirty="0">
                <a:solidFill>
                  <a:srgbClr val="D4D4D4"/>
                </a:solidFill>
                <a:effectLst/>
                <a:latin typeface="Consolas" panose="020B0609020204030204" pitchFamily="49" charset="0"/>
              </a:rPr>
              <a:t>.</a:t>
            </a:r>
            <a:r>
              <a:rPr lang="it-IT" sz="1200" b="0" dirty="0">
                <a:solidFill>
                  <a:srgbClr val="DCDCAA"/>
                </a:solidFill>
                <a:effectLst/>
                <a:latin typeface="Consolas" panose="020B0609020204030204" pitchFamily="49" charset="0"/>
              </a:rPr>
              <a:t>log</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json</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icon</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createElement</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img</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icon</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setAttribute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src</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json</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current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weather_icons</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nuvolosita</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createElement</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'p'</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nuvTxt</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createTextNode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'Nuvolosità: '</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json</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current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cloudcover</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umidita</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createElement</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'p'</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umTxt</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createTextNode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'Umidità: '</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json</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current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humidity</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Precipitazioni</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createElement</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'p'</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preciTxt</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createTextNode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'Precipitazioni: '</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json</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current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precip</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divMeteo</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appendChild</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icon</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nuvolosita</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appendChild</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nuvTxt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divMeteo</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appendChild</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nuvolosita</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umidita</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appendChild</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umTxt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divMeteo</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appendChild</a:t>
            </a:r>
            <a:r>
              <a:rPr lang="it-IT" sz="1200" b="0" dirty="0">
                <a:solidFill>
                  <a:srgbClr val="D4D4D4"/>
                </a:solidFill>
                <a:effectLst/>
                <a:latin typeface="Consolas" panose="020B0609020204030204" pitchFamily="49" charset="0"/>
              </a:rPr>
              <a:t>(</a:t>
            </a:r>
            <a:r>
              <a:rPr lang="it-IT" sz="1200" b="0" dirty="0">
                <a:solidFill>
                  <a:srgbClr val="9CDCFE"/>
                </a:solidFill>
                <a:effectLst/>
                <a:latin typeface="Consolas" panose="020B0609020204030204" pitchFamily="49" charset="0"/>
              </a:rPr>
              <a:t>umidita</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Precipitazioni</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appendChild</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preciTxt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divMeteo</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appendChild</a:t>
            </a:r>
            <a:r>
              <a:rPr lang="it-IT" sz="1200" b="0" dirty="0">
                <a:solidFill>
                  <a:srgbClr val="D4D4D4"/>
                </a:solidFill>
                <a:effectLst/>
                <a:latin typeface="Consolas" panose="020B0609020204030204" pitchFamily="49" charset="0"/>
              </a:rPr>
              <a:t>(</a:t>
            </a:r>
            <a:r>
              <a:rPr lang="it-IT" sz="1200" b="0" dirty="0">
                <a:solidFill>
                  <a:srgbClr val="9CDCFE"/>
                </a:solidFill>
                <a:effectLst/>
                <a:latin typeface="Consolas" panose="020B0609020204030204" pitchFamily="49" charset="0"/>
              </a:rPr>
              <a:t>Precipitazioni</a:t>
            </a:r>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divMeteo</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style</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display</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txt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textContent</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'Nascondi Meteo'</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C586C0"/>
                </a:solidFill>
                <a:effectLst/>
                <a:latin typeface="Consolas" panose="020B0609020204030204" pitchFamily="49" charset="0"/>
              </a:rPr>
              <a:t>else</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divMeteo</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style</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display</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'none'</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txt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textContent</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'Mostra Meteo'</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a:t>
            </a:r>
          </a:p>
        </p:txBody>
      </p:sp>
      <p:sp>
        <p:nvSpPr>
          <p:cNvPr id="7" name="CasellaDiTesto 6">
            <a:extLst>
              <a:ext uri="{FF2B5EF4-FFF2-40B4-BE49-F238E27FC236}">
                <a16:creationId xmlns:a16="http://schemas.microsoft.com/office/drawing/2014/main" id="{2890CB04-F682-4468-8668-F9358C05E71A}"/>
              </a:ext>
            </a:extLst>
          </p:cNvPr>
          <p:cNvSpPr txBox="1"/>
          <p:nvPr/>
        </p:nvSpPr>
        <p:spPr>
          <a:xfrm>
            <a:off x="4679586" y="14619"/>
            <a:ext cx="2832827" cy="461665"/>
          </a:xfrm>
          <a:prstGeom prst="rect">
            <a:avLst/>
          </a:prstGeom>
          <a:noFill/>
        </p:spPr>
        <p:txBody>
          <a:bodyPr wrap="none" rtlCol="0">
            <a:spAutoFit/>
          </a:bodyPr>
          <a:lstStyle/>
          <a:p>
            <a:r>
              <a:rPr lang="it-IT" sz="2400" dirty="0"/>
              <a:t>REST API METEO</a:t>
            </a:r>
          </a:p>
        </p:txBody>
      </p:sp>
      <p:sp>
        <p:nvSpPr>
          <p:cNvPr id="8" name="CasellaDiTesto 7">
            <a:extLst>
              <a:ext uri="{FF2B5EF4-FFF2-40B4-BE49-F238E27FC236}">
                <a16:creationId xmlns:a16="http://schemas.microsoft.com/office/drawing/2014/main" id="{7CE82EE2-2C94-4323-8E1D-811855C4ECB0}"/>
              </a:ext>
            </a:extLst>
          </p:cNvPr>
          <p:cNvSpPr txBox="1"/>
          <p:nvPr/>
        </p:nvSpPr>
        <p:spPr>
          <a:xfrm>
            <a:off x="8361575" y="476284"/>
            <a:ext cx="3830425" cy="6186309"/>
          </a:xfrm>
          <a:prstGeom prst="rect">
            <a:avLst/>
          </a:prstGeom>
          <a:noFill/>
        </p:spPr>
        <p:txBody>
          <a:bodyPr wrap="square" rtlCol="0">
            <a:spAutoFit/>
          </a:bodyPr>
          <a:lstStyle/>
          <a:p>
            <a:r>
              <a:rPr lang="it-IT" dirty="0"/>
              <a:t>L’API per il meteo viene implementata semplicemente con una </a:t>
            </a:r>
            <a:r>
              <a:rPr lang="it-IT" dirty="0" err="1"/>
              <a:t>fectch</a:t>
            </a:r>
            <a:r>
              <a:rPr lang="it-IT" dirty="0"/>
              <a:t> dove andiamo ad inserire </a:t>
            </a:r>
            <a:r>
              <a:rPr lang="it-IT" dirty="0" err="1"/>
              <a:t>l’api</a:t>
            </a:r>
            <a:r>
              <a:rPr lang="it-IT" dirty="0"/>
              <a:t> key fornita dal sito che mette a disposizione la seguente API, il tipo di dati che si vuole avere, nel mio caso specifico la città di cui voglio sapere il meteo passandolo tramite la variabile ‘citta1’.</a:t>
            </a:r>
          </a:p>
          <a:p>
            <a:r>
              <a:rPr lang="it-IT" dirty="0"/>
              <a:t>Inoltre poiché questa API permette solo 1000 usi mensili ho preferito integrarla nel sito in maniera tale che questa faccia la richiesta solo se richiesto dall’utente che utilizza l’applicazione web ed evitando nel mio caso il consumo di 6 usi dell’ API ad ogni aggiornamento della pagina, implementando un pulsante mostra meteo al di sotto del box che mostra l’evento ed eseguendo la richiesta solo quando questo viene premuto.</a:t>
            </a:r>
          </a:p>
        </p:txBody>
      </p:sp>
    </p:spTree>
    <p:extLst>
      <p:ext uri="{BB962C8B-B14F-4D97-AF65-F5344CB8AC3E}">
        <p14:creationId xmlns:p14="http://schemas.microsoft.com/office/powerpoint/2010/main" val="3187659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274D2EF7-09C6-4888-8332-6B36A26CC0EB}"/>
              </a:ext>
            </a:extLst>
          </p:cNvPr>
          <p:cNvSpPr txBox="1"/>
          <p:nvPr/>
        </p:nvSpPr>
        <p:spPr>
          <a:xfrm>
            <a:off x="520831" y="2274838"/>
            <a:ext cx="6094428" cy="2308324"/>
          </a:xfrm>
          <a:prstGeom prst="rect">
            <a:avLst/>
          </a:prstGeom>
          <a:noFill/>
        </p:spPr>
        <p:txBody>
          <a:bodyPr wrap="square">
            <a:spAutoFit/>
          </a:bodyPr>
          <a:lstStyle/>
          <a:p>
            <a:r>
              <a:rPr lang="it-IT" b="0" dirty="0" err="1">
                <a:solidFill>
                  <a:srgbClr val="569CD6"/>
                </a:solidFill>
                <a:effectLst/>
                <a:latin typeface="Consolas" panose="020B0609020204030204" pitchFamily="49" charset="0"/>
              </a:rPr>
              <a:t>function</a:t>
            </a:r>
            <a:r>
              <a:rPr lang="it-IT" b="0" dirty="0">
                <a:solidFill>
                  <a:srgbClr val="D4D4D4"/>
                </a:solidFill>
                <a:effectLst/>
                <a:latin typeface="Consolas" panose="020B0609020204030204" pitchFamily="49" charset="0"/>
              </a:rPr>
              <a:t> </a:t>
            </a:r>
            <a:r>
              <a:rPr lang="it-IT" b="0" dirty="0" err="1">
                <a:solidFill>
                  <a:srgbClr val="DCDCAA"/>
                </a:solidFill>
                <a:effectLst/>
                <a:latin typeface="Consolas" panose="020B0609020204030204" pitchFamily="49" charset="0"/>
              </a:rPr>
              <a:t>onError</a:t>
            </a:r>
            <a:r>
              <a:rPr lang="it-IT" b="0" dirty="0">
                <a:solidFill>
                  <a:srgbClr val="D4D4D4"/>
                </a:solidFill>
                <a:effectLst/>
                <a:latin typeface="Consolas" panose="020B0609020204030204" pitchFamily="49" charset="0"/>
              </a:rPr>
              <a:t>(</a:t>
            </a:r>
            <a:r>
              <a:rPr lang="it-IT" b="0" dirty="0" err="1">
                <a:solidFill>
                  <a:srgbClr val="9CDCFE"/>
                </a:solidFill>
                <a:effectLst/>
                <a:latin typeface="Consolas" panose="020B0609020204030204" pitchFamily="49" charset="0"/>
              </a:rPr>
              <a:t>error</a:t>
            </a:r>
            <a:r>
              <a:rPr lang="it-IT" b="0" dirty="0">
                <a:solidFill>
                  <a:srgbClr val="D4D4D4"/>
                </a:solidFill>
                <a:effectLst/>
                <a:latin typeface="Consolas" panose="020B0609020204030204" pitchFamily="49" charset="0"/>
              </a:rPr>
              <a:t>){</a:t>
            </a:r>
          </a:p>
          <a:p>
            <a:r>
              <a:rPr lang="it-IT" b="0" dirty="0">
                <a:solidFill>
                  <a:srgbClr val="D4D4D4"/>
                </a:solidFill>
                <a:effectLst/>
                <a:latin typeface="Consolas" panose="020B0609020204030204" pitchFamily="49" charset="0"/>
              </a:rPr>
              <a:t>    </a:t>
            </a:r>
            <a:r>
              <a:rPr lang="it-IT" b="0" dirty="0">
                <a:solidFill>
                  <a:srgbClr val="9CDCFE"/>
                </a:solidFill>
                <a:effectLst/>
                <a:latin typeface="Consolas" panose="020B0609020204030204" pitchFamily="49" charset="0"/>
              </a:rPr>
              <a:t>console</a:t>
            </a:r>
            <a:r>
              <a:rPr lang="it-IT" b="0" dirty="0">
                <a:solidFill>
                  <a:srgbClr val="D4D4D4"/>
                </a:solidFill>
                <a:effectLst/>
                <a:latin typeface="Consolas" panose="020B0609020204030204" pitchFamily="49" charset="0"/>
              </a:rPr>
              <a:t>.</a:t>
            </a:r>
            <a:r>
              <a:rPr lang="it-IT" b="0" dirty="0">
                <a:solidFill>
                  <a:srgbClr val="DCDCAA"/>
                </a:solidFill>
                <a:effectLst/>
                <a:latin typeface="Consolas" panose="020B0609020204030204" pitchFamily="49" charset="0"/>
              </a:rPr>
              <a:t>log</a:t>
            </a:r>
            <a:r>
              <a:rPr lang="it-IT" b="0" dirty="0">
                <a:solidFill>
                  <a:srgbClr val="D4D4D4"/>
                </a:solidFill>
                <a:effectLst/>
                <a:latin typeface="Consolas" panose="020B0609020204030204" pitchFamily="49" charset="0"/>
              </a:rPr>
              <a:t>(</a:t>
            </a:r>
            <a:r>
              <a:rPr lang="it-IT" b="0" dirty="0">
                <a:solidFill>
                  <a:srgbClr val="CE9178"/>
                </a:solidFill>
                <a:effectLst/>
                <a:latin typeface="Consolas" panose="020B0609020204030204" pitchFamily="49" charset="0"/>
              </a:rPr>
              <a:t>'</a:t>
            </a:r>
            <a:r>
              <a:rPr lang="it-IT" b="0" dirty="0" err="1">
                <a:solidFill>
                  <a:srgbClr val="CE9178"/>
                </a:solidFill>
                <a:effectLst/>
                <a:latin typeface="Consolas" panose="020B0609020204030204" pitchFamily="49" charset="0"/>
              </a:rPr>
              <a:t>Error</a:t>
            </a:r>
            <a:r>
              <a:rPr lang="it-IT" b="0" dirty="0">
                <a:solidFill>
                  <a:srgbClr val="CE9178"/>
                </a:solidFill>
                <a:effectLst/>
                <a:latin typeface="Consolas" panose="020B0609020204030204" pitchFamily="49" charset="0"/>
              </a:rPr>
              <a:t>: '</a:t>
            </a:r>
            <a:r>
              <a:rPr lang="it-IT" b="0" dirty="0">
                <a:solidFill>
                  <a:srgbClr val="D4D4D4"/>
                </a:solidFill>
                <a:effectLst/>
                <a:latin typeface="Consolas" panose="020B0609020204030204" pitchFamily="49" charset="0"/>
              </a:rPr>
              <a:t> + </a:t>
            </a:r>
            <a:r>
              <a:rPr lang="it-IT" b="0" dirty="0" err="1">
                <a:solidFill>
                  <a:srgbClr val="9CDCFE"/>
                </a:solidFill>
                <a:effectLst/>
                <a:latin typeface="Consolas" panose="020B0609020204030204" pitchFamily="49" charset="0"/>
              </a:rPr>
              <a:t>error</a:t>
            </a:r>
            <a:r>
              <a:rPr lang="it-IT" b="0" dirty="0">
                <a:solidFill>
                  <a:srgbClr val="D4D4D4"/>
                </a:solidFill>
                <a:effectLst/>
                <a:latin typeface="Consolas" panose="020B0609020204030204" pitchFamily="49" charset="0"/>
              </a:rPr>
              <a:t>);</a:t>
            </a:r>
          </a:p>
          <a:p>
            <a:r>
              <a:rPr lang="it-IT" b="0" dirty="0">
                <a:solidFill>
                  <a:srgbClr val="D4D4D4"/>
                </a:solidFill>
                <a:effectLst/>
                <a:latin typeface="Consolas" panose="020B0609020204030204" pitchFamily="49" charset="0"/>
              </a:rPr>
              <a:t>}</a:t>
            </a:r>
          </a:p>
          <a:p>
            <a:br>
              <a:rPr lang="it-IT" b="0" dirty="0">
                <a:solidFill>
                  <a:srgbClr val="D4D4D4"/>
                </a:solidFill>
                <a:effectLst/>
                <a:latin typeface="Consolas" panose="020B0609020204030204" pitchFamily="49" charset="0"/>
              </a:rPr>
            </a:br>
            <a:r>
              <a:rPr lang="it-IT" b="0" dirty="0" err="1">
                <a:solidFill>
                  <a:srgbClr val="569CD6"/>
                </a:solidFill>
                <a:effectLst/>
                <a:latin typeface="Consolas" panose="020B0609020204030204" pitchFamily="49" charset="0"/>
              </a:rPr>
              <a:t>function</a:t>
            </a:r>
            <a:r>
              <a:rPr lang="it-IT" b="0" dirty="0">
                <a:solidFill>
                  <a:srgbClr val="D4D4D4"/>
                </a:solidFill>
                <a:effectLst/>
                <a:latin typeface="Consolas" panose="020B0609020204030204" pitchFamily="49" charset="0"/>
              </a:rPr>
              <a:t> </a:t>
            </a:r>
            <a:r>
              <a:rPr lang="it-IT" b="0" dirty="0" err="1">
                <a:solidFill>
                  <a:srgbClr val="DCDCAA"/>
                </a:solidFill>
                <a:effectLst/>
                <a:latin typeface="Consolas" panose="020B0609020204030204" pitchFamily="49" charset="0"/>
              </a:rPr>
              <a:t>onResponse</a:t>
            </a:r>
            <a:r>
              <a:rPr lang="it-IT" b="0" dirty="0">
                <a:solidFill>
                  <a:srgbClr val="D4D4D4"/>
                </a:solidFill>
                <a:effectLst/>
                <a:latin typeface="Consolas" panose="020B0609020204030204" pitchFamily="49" charset="0"/>
              </a:rPr>
              <a:t>(</a:t>
            </a:r>
            <a:r>
              <a:rPr lang="it-IT" b="0" dirty="0" err="1">
                <a:solidFill>
                  <a:srgbClr val="9CDCFE"/>
                </a:solidFill>
                <a:effectLst/>
                <a:latin typeface="Consolas" panose="020B0609020204030204" pitchFamily="49" charset="0"/>
              </a:rPr>
              <a:t>response</a:t>
            </a:r>
            <a:r>
              <a:rPr lang="it-IT" b="0" dirty="0">
                <a:solidFill>
                  <a:srgbClr val="D4D4D4"/>
                </a:solidFill>
                <a:effectLst/>
                <a:latin typeface="Consolas" panose="020B0609020204030204" pitchFamily="49" charset="0"/>
              </a:rPr>
              <a:t>) {</a:t>
            </a:r>
          </a:p>
          <a:p>
            <a:r>
              <a:rPr lang="it-IT" b="0" dirty="0">
                <a:solidFill>
                  <a:srgbClr val="D4D4D4"/>
                </a:solidFill>
                <a:effectLst/>
                <a:latin typeface="Consolas" panose="020B0609020204030204" pitchFamily="49" charset="0"/>
              </a:rPr>
              <a:t>    </a:t>
            </a:r>
            <a:r>
              <a:rPr lang="it-IT" b="0" dirty="0">
                <a:solidFill>
                  <a:srgbClr val="9CDCFE"/>
                </a:solidFill>
                <a:effectLst/>
                <a:latin typeface="Consolas" panose="020B0609020204030204" pitchFamily="49" charset="0"/>
              </a:rPr>
              <a:t>console</a:t>
            </a:r>
            <a:r>
              <a:rPr lang="it-IT" b="0" dirty="0">
                <a:solidFill>
                  <a:srgbClr val="D4D4D4"/>
                </a:solidFill>
                <a:effectLst/>
                <a:latin typeface="Consolas" panose="020B0609020204030204" pitchFamily="49" charset="0"/>
              </a:rPr>
              <a:t>.</a:t>
            </a:r>
            <a:r>
              <a:rPr lang="it-IT" b="0" dirty="0">
                <a:solidFill>
                  <a:srgbClr val="DCDCAA"/>
                </a:solidFill>
                <a:effectLst/>
                <a:latin typeface="Consolas" panose="020B0609020204030204" pitchFamily="49" charset="0"/>
              </a:rPr>
              <a:t>log</a:t>
            </a:r>
            <a:r>
              <a:rPr lang="it-IT" b="0" dirty="0">
                <a:solidFill>
                  <a:srgbClr val="D4D4D4"/>
                </a:solidFill>
                <a:effectLst/>
                <a:latin typeface="Consolas" panose="020B0609020204030204" pitchFamily="49" charset="0"/>
              </a:rPr>
              <a:t>(</a:t>
            </a:r>
            <a:r>
              <a:rPr lang="it-IT" b="0" dirty="0">
                <a:solidFill>
                  <a:srgbClr val="CE9178"/>
                </a:solidFill>
                <a:effectLst/>
                <a:latin typeface="Consolas" panose="020B0609020204030204" pitchFamily="49" charset="0"/>
              </a:rPr>
              <a:t>'Risposta ricevuta'</a:t>
            </a:r>
            <a:r>
              <a:rPr lang="it-IT" b="0" dirty="0">
                <a:solidFill>
                  <a:srgbClr val="D4D4D4"/>
                </a:solidFill>
                <a:effectLst/>
                <a:latin typeface="Consolas" panose="020B0609020204030204" pitchFamily="49" charset="0"/>
              </a:rPr>
              <a:t>);</a:t>
            </a:r>
          </a:p>
          <a:p>
            <a:r>
              <a:rPr lang="it-IT" b="0" dirty="0">
                <a:solidFill>
                  <a:srgbClr val="D4D4D4"/>
                </a:solidFill>
                <a:effectLst/>
                <a:latin typeface="Consolas" panose="020B0609020204030204" pitchFamily="49" charset="0"/>
              </a:rPr>
              <a:t>    </a:t>
            </a:r>
            <a:r>
              <a:rPr lang="it-IT" b="0" dirty="0" err="1">
                <a:solidFill>
                  <a:srgbClr val="C586C0"/>
                </a:solidFill>
                <a:effectLst/>
                <a:latin typeface="Consolas" panose="020B0609020204030204" pitchFamily="49" charset="0"/>
              </a:rPr>
              <a:t>return</a:t>
            </a:r>
            <a:r>
              <a:rPr lang="it-IT" b="0" dirty="0">
                <a:solidFill>
                  <a:srgbClr val="D4D4D4"/>
                </a:solidFill>
                <a:effectLst/>
                <a:latin typeface="Consolas" panose="020B0609020204030204" pitchFamily="49" charset="0"/>
              </a:rPr>
              <a:t> </a:t>
            </a:r>
            <a:r>
              <a:rPr lang="it-IT" b="0" dirty="0" err="1">
                <a:solidFill>
                  <a:srgbClr val="9CDCFE"/>
                </a:solidFill>
                <a:effectLst/>
                <a:latin typeface="Consolas" panose="020B0609020204030204" pitchFamily="49" charset="0"/>
              </a:rPr>
              <a:t>response</a:t>
            </a:r>
            <a:r>
              <a:rPr lang="it-IT" b="0" dirty="0" err="1">
                <a:solidFill>
                  <a:srgbClr val="D4D4D4"/>
                </a:solidFill>
                <a:effectLst/>
                <a:latin typeface="Consolas" panose="020B0609020204030204" pitchFamily="49" charset="0"/>
              </a:rPr>
              <a:t>.</a:t>
            </a:r>
            <a:r>
              <a:rPr lang="it-IT" b="0" dirty="0" err="1">
                <a:solidFill>
                  <a:srgbClr val="DCDCAA"/>
                </a:solidFill>
                <a:effectLst/>
                <a:latin typeface="Consolas" panose="020B0609020204030204" pitchFamily="49" charset="0"/>
              </a:rPr>
              <a:t>json</a:t>
            </a:r>
            <a:r>
              <a:rPr lang="it-IT" b="0" dirty="0">
                <a:solidFill>
                  <a:srgbClr val="D4D4D4"/>
                </a:solidFill>
                <a:effectLst/>
                <a:latin typeface="Consolas" panose="020B0609020204030204" pitchFamily="49" charset="0"/>
              </a:rPr>
              <a:t>();</a:t>
            </a:r>
          </a:p>
          <a:p>
            <a:r>
              <a:rPr lang="it-IT" b="0" dirty="0">
                <a:solidFill>
                  <a:srgbClr val="D4D4D4"/>
                </a:solidFill>
                <a:effectLst/>
                <a:latin typeface="Consolas" panose="020B0609020204030204" pitchFamily="49" charset="0"/>
              </a:rPr>
              <a:t>  }</a:t>
            </a:r>
          </a:p>
        </p:txBody>
      </p:sp>
      <p:sp>
        <p:nvSpPr>
          <p:cNvPr id="6" name="CasellaDiTesto 5">
            <a:extLst>
              <a:ext uri="{FF2B5EF4-FFF2-40B4-BE49-F238E27FC236}">
                <a16:creationId xmlns:a16="http://schemas.microsoft.com/office/drawing/2014/main" id="{4F316D33-004E-4107-89DC-4683E7D7AFEE}"/>
              </a:ext>
            </a:extLst>
          </p:cNvPr>
          <p:cNvSpPr txBox="1"/>
          <p:nvPr/>
        </p:nvSpPr>
        <p:spPr>
          <a:xfrm>
            <a:off x="4679586" y="127740"/>
            <a:ext cx="2832827" cy="461665"/>
          </a:xfrm>
          <a:prstGeom prst="rect">
            <a:avLst/>
          </a:prstGeom>
          <a:noFill/>
        </p:spPr>
        <p:txBody>
          <a:bodyPr wrap="none" rtlCol="0">
            <a:spAutoFit/>
          </a:bodyPr>
          <a:lstStyle/>
          <a:p>
            <a:r>
              <a:rPr lang="it-IT" sz="2400" dirty="0"/>
              <a:t>REST API METEO</a:t>
            </a:r>
          </a:p>
        </p:txBody>
      </p:sp>
      <p:sp>
        <p:nvSpPr>
          <p:cNvPr id="7" name="CasellaDiTesto 6">
            <a:extLst>
              <a:ext uri="{FF2B5EF4-FFF2-40B4-BE49-F238E27FC236}">
                <a16:creationId xmlns:a16="http://schemas.microsoft.com/office/drawing/2014/main" id="{30ADC475-E2E9-4AD4-8CF4-EAD608B37086}"/>
              </a:ext>
            </a:extLst>
          </p:cNvPr>
          <p:cNvSpPr txBox="1"/>
          <p:nvPr/>
        </p:nvSpPr>
        <p:spPr>
          <a:xfrm>
            <a:off x="6615259" y="2274838"/>
            <a:ext cx="5335571" cy="2585323"/>
          </a:xfrm>
          <a:prstGeom prst="rect">
            <a:avLst/>
          </a:prstGeom>
          <a:noFill/>
        </p:spPr>
        <p:txBody>
          <a:bodyPr wrap="square" rtlCol="0">
            <a:spAutoFit/>
          </a:bodyPr>
          <a:lstStyle/>
          <a:p>
            <a:r>
              <a:rPr lang="it-IT" dirty="0"/>
              <a:t>Queste sono le funzioni allegate alla fetch grazie alla </a:t>
            </a:r>
            <a:r>
              <a:rPr lang="it-IT" dirty="0" err="1"/>
              <a:t>then</a:t>
            </a:r>
            <a:r>
              <a:rPr lang="it-IT" dirty="0"/>
              <a:t>, se questo riceve un </a:t>
            </a:r>
            <a:r>
              <a:rPr lang="it-IT" dirty="0" err="1"/>
              <a:t>response</a:t>
            </a:r>
            <a:r>
              <a:rPr lang="it-IT" dirty="0"/>
              <a:t> allora permette alla funzione </a:t>
            </a:r>
            <a:r>
              <a:rPr lang="it-IT" dirty="0" err="1"/>
              <a:t>onJson</a:t>
            </a:r>
            <a:r>
              <a:rPr lang="it-IT" dirty="0"/>
              <a:t>, che ho tenuto dentro la funzione meteo utilizzando ‘</a:t>
            </a:r>
            <a:r>
              <a:rPr lang="it-IT" dirty="0" err="1"/>
              <a:t>json</a:t>
            </a:r>
            <a:r>
              <a:rPr lang="it-IT" dirty="0"/>
              <a:t>=&gt;{}’ scrivendo così la funzione all’interno della funzione per poter passare la citta direttamente come parametro alla fetch e creare dinamicamente la sezione meteo all’interno del box dell’evento, altrimenti, in caso il </a:t>
            </a:r>
            <a:r>
              <a:rPr lang="it-IT" dirty="0" err="1"/>
              <a:t>response</a:t>
            </a:r>
            <a:r>
              <a:rPr lang="it-IT" dirty="0"/>
              <a:t> non vada a buon fine si riceve l’errore.</a:t>
            </a:r>
          </a:p>
        </p:txBody>
      </p:sp>
    </p:spTree>
    <p:extLst>
      <p:ext uri="{BB962C8B-B14F-4D97-AF65-F5344CB8AC3E}">
        <p14:creationId xmlns:p14="http://schemas.microsoft.com/office/powerpoint/2010/main" val="3951419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5FE44715-D43E-474B-948F-8038FC51F26C}"/>
              </a:ext>
            </a:extLst>
          </p:cNvPr>
          <p:cNvSpPr txBox="1"/>
          <p:nvPr/>
        </p:nvSpPr>
        <p:spPr>
          <a:xfrm>
            <a:off x="4480653" y="146594"/>
            <a:ext cx="3230693" cy="461665"/>
          </a:xfrm>
          <a:prstGeom prst="rect">
            <a:avLst/>
          </a:prstGeom>
          <a:noFill/>
        </p:spPr>
        <p:txBody>
          <a:bodyPr wrap="none" rtlCol="0">
            <a:spAutoFit/>
          </a:bodyPr>
          <a:lstStyle/>
          <a:p>
            <a:r>
              <a:rPr lang="it-IT" sz="2400" dirty="0"/>
              <a:t>REST API YOUTUBE</a:t>
            </a:r>
          </a:p>
        </p:txBody>
      </p:sp>
      <p:sp>
        <p:nvSpPr>
          <p:cNvPr id="6" name="CasellaDiTesto 5">
            <a:extLst>
              <a:ext uri="{FF2B5EF4-FFF2-40B4-BE49-F238E27FC236}">
                <a16:creationId xmlns:a16="http://schemas.microsoft.com/office/drawing/2014/main" id="{3DF60F71-C3DF-4DC5-A9AE-16DC31F464FE}"/>
              </a:ext>
            </a:extLst>
          </p:cNvPr>
          <p:cNvSpPr txBox="1"/>
          <p:nvPr/>
        </p:nvSpPr>
        <p:spPr>
          <a:xfrm>
            <a:off x="0" y="1166842"/>
            <a:ext cx="7711346" cy="4524315"/>
          </a:xfrm>
          <a:prstGeom prst="rect">
            <a:avLst/>
          </a:prstGeom>
          <a:noFill/>
        </p:spPr>
        <p:txBody>
          <a:bodyPr wrap="square">
            <a:spAutoFit/>
          </a:bodyPr>
          <a:lstStyle/>
          <a:p>
            <a:r>
              <a:rPr lang="it-IT" sz="1200" b="0" dirty="0" err="1">
                <a:solidFill>
                  <a:srgbClr val="569CD6"/>
                </a:solidFill>
                <a:effectLst/>
                <a:latin typeface="Consolas" panose="020B0609020204030204" pitchFamily="49" charset="0"/>
              </a:rPr>
              <a:t>function</a:t>
            </a:r>
            <a:r>
              <a:rPr lang="it-IT" sz="1200" b="0" dirty="0">
                <a:solidFill>
                  <a:srgbClr val="D4D4D4"/>
                </a:solidFill>
                <a:effectLst/>
                <a:latin typeface="Consolas" panose="020B0609020204030204" pitchFamily="49" charset="0"/>
              </a:rPr>
              <a:t> </a:t>
            </a:r>
            <a:r>
              <a:rPr lang="it-IT" sz="1200" b="0" dirty="0" err="1">
                <a:solidFill>
                  <a:srgbClr val="DCDCAA"/>
                </a:solidFill>
                <a:effectLst/>
                <a:latin typeface="Consolas" panose="020B0609020204030204" pitchFamily="49" charset="0"/>
              </a:rPr>
              <a:t>oauthSignIn</a:t>
            </a:r>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var</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oauth2Endpoint</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'https://accounts.google.com/o/oauth2/v2/auth'</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DCDCAA"/>
                </a:solidFill>
                <a:effectLst/>
                <a:latin typeface="Consolas" panose="020B0609020204030204" pitchFamily="49" charset="0"/>
              </a:rPr>
              <a:t>fetch</a:t>
            </a:r>
            <a:r>
              <a:rPr lang="it-IT" sz="1200" b="0" dirty="0">
                <a:solidFill>
                  <a:srgbClr val="D4D4D4"/>
                </a:solidFill>
                <a:effectLst/>
                <a:latin typeface="Consolas" panose="020B0609020204030204" pitchFamily="49" charset="0"/>
              </a:rPr>
              <a:t>(</a:t>
            </a:r>
            <a:r>
              <a:rPr lang="it-IT" sz="1200" b="0" dirty="0">
                <a:solidFill>
                  <a:srgbClr val="9CDCFE"/>
                </a:solidFill>
                <a:effectLst/>
                <a:latin typeface="Consolas" panose="020B0609020204030204" pitchFamily="49" charset="0"/>
              </a:rPr>
              <a:t>oauth2Endpoint</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client_id</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 </a:t>
            </a:r>
            <a:r>
              <a:rPr lang="it-IT" sz="1200" b="0" dirty="0" err="1">
                <a:solidFill>
                  <a:srgbClr val="4FC1FF"/>
                </a:solidFill>
                <a:effectLst/>
                <a:latin typeface="Consolas" panose="020B0609020204030204" pitchFamily="49" charset="0"/>
              </a:rPr>
              <a:t>client_id</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'&amp;</a:t>
            </a:r>
            <a:r>
              <a:rPr lang="it-IT" sz="1200" b="0" dirty="0" err="1">
                <a:solidFill>
                  <a:srgbClr val="CE9178"/>
                </a:solidFill>
                <a:effectLst/>
                <a:latin typeface="Consolas" panose="020B0609020204030204" pitchFamily="49" charset="0"/>
              </a:rPr>
              <a:t>redirect_uri</a:t>
            </a:r>
            <a:r>
              <a:rPr lang="it-IT" sz="1200" b="0" dirty="0">
                <a:solidFill>
                  <a:srgbClr val="CE9178"/>
                </a:solidFill>
                <a:effectLst/>
                <a:latin typeface="Consolas" panose="020B0609020204030204" pitchFamily="49" charset="0"/>
              </a:rPr>
              <a:t>=http://127.0.0.1:5500/mhw3/mhw3.html&amp;response_type=</a:t>
            </a:r>
            <a:r>
              <a:rPr lang="it-IT" sz="1200" b="0" dirty="0" err="1">
                <a:solidFill>
                  <a:srgbClr val="CE9178"/>
                </a:solidFill>
                <a:effectLst/>
                <a:latin typeface="Consolas" panose="020B0609020204030204" pitchFamily="49" charset="0"/>
              </a:rPr>
              <a:t>token&amp;scope</a:t>
            </a:r>
            <a:r>
              <a:rPr lang="it-IT" sz="1200" b="0" dirty="0">
                <a:solidFill>
                  <a:srgbClr val="CE9178"/>
                </a:solidFill>
                <a:effectLst/>
                <a:latin typeface="Consolas" panose="020B0609020204030204" pitchFamily="49" charset="0"/>
              </a:rPr>
              <a:t>=https://www.googleapis.com/auth/youtube.force-ssl&amp;include_granted_scopes=true&amp;state=pass-through%20value'</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var</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form</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createElement</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form</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form</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setAttribute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method</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'GET'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form</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setAttribute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'action'</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oauth2Endpoint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var</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params</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client_id</a:t>
            </a:r>
            <a:r>
              <a:rPr lang="it-IT" sz="1200" b="0" dirty="0">
                <a:solidFill>
                  <a:srgbClr val="CE9178"/>
                </a:solidFill>
                <a:effectLst/>
                <a:latin typeface="Consolas" panose="020B0609020204030204" pitchFamily="49" charset="0"/>
              </a:rPr>
              <a:t>'</a:t>
            </a:r>
            <a:r>
              <a:rPr lang="it-IT" sz="1200" b="0" dirty="0">
                <a:solidFill>
                  <a:srgbClr val="9CDCFE"/>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err="1">
                <a:solidFill>
                  <a:srgbClr val="4FC1FF"/>
                </a:solidFill>
                <a:effectLst/>
                <a:latin typeface="Consolas" panose="020B0609020204030204" pitchFamily="49" charset="0"/>
              </a:rPr>
              <a:t>client_id</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redirect_uri</a:t>
            </a:r>
            <a:r>
              <a:rPr lang="it-IT" sz="1200" b="0" dirty="0">
                <a:solidFill>
                  <a:srgbClr val="CE9178"/>
                </a:solidFill>
                <a:effectLst/>
                <a:latin typeface="Consolas" panose="020B0609020204030204" pitchFamily="49" charset="0"/>
              </a:rPr>
              <a:t>'</a:t>
            </a:r>
            <a:r>
              <a:rPr lang="it-IT" sz="1200" b="0" dirty="0">
                <a:solidFill>
                  <a:srgbClr val="9CDCFE"/>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'http://127.0.0.1:5500/mhw3/mhw3.html'</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response_type</a:t>
            </a:r>
            <a:r>
              <a:rPr lang="it-IT" sz="1200" b="0" dirty="0">
                <a:solidFill>
                  <a:srgbClr val="CE9178"/>
                </a:solidFill>
                <a:effectLst/>
                <a:latin typeface="Consolas" panose="020B0609020204030204" pitchFamily="49" charset="0"/>
              </a:rPr>
              <a:t>'</a:t>
            </a:r>
            <a:r>
              <a:rPr lang="it-IT" sz="1200" b="0" dirty="0">
                <a:solidFill>
                  <a:srgbClr val="9CDCFE"/>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'token'</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'scope'</a:t>
            </a:r>
            <a:r>
              <a:rPr lang="it-IT" sz="1200" b="0" dirty="0">
                <a:solidFill>
                  <a:srgbClr val="9CDCFE"/>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'https://www.googleapis.com/auth/youtube.force-ssl'</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include_granted_scopes</a:t>
            </a:r>
            <a:r>
              <a:rPr lang="it-IT" sz="1200" b="0" dirty="0">
                <a:solidFill>
                  <a:srgbClr val="CE9178"/>
                </a:solidFill>
                <a:effectLst/>
                <a:latin typeface="Consolas" panose="020B0609020204030204" pitchFamily="49" charset="0"/>
              </a:rPr>
              <a:t>'</a:t>
            </a:r>
            <a:r>
              <a:rPr lang="it-IT" sz="1200" b="0" dirty="0">
                <a:solidFill>
                  <a:srgbClr val="9CDCFE"/>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true</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'state'</a:t>
            </a:r>
            <a:r>
              <a:rPr lang="it-IT" sz="1200" b="0" dirty="0">
                <a:solidFill>
                  <a:srgbClr val="9CDCFE"/>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'pass-</a:t>
            </a:r>
            <a:r>
              <a:rPr lang="it-IT" sz="1200" b="0" dirty="0" err="1">
                <a:solidFill>
                  <a:srgbClr val="CE9178"/>
                </a:solidFill>
                <a:effectLst/>
                <a:latin typeface="Consolas" panose="020B0609020204030204" pitchFamily="49" charset="0"/>
              </a:rPr>
              <a:t>through</a:t>
            </a:r>
            <a:r>
              <a:rPr lang="it-IT" sz="1200" b="0" dirty="0">
                <a:solidFill>
                  <a:srgbClr val="CE9178"/>
                </a:solidFill>
                <a:effectLst/>
                <a:latin typeface="Consolas" panose="020B0609020204030204" pitchFamily="49" charset="0"/>
              </a:rPr>
              <a:t> </a:t>
            </a:r>
            <a:r>
              <a:rPr lang="it-IT" sz="1200" b="0" dirty="0" err="1">
                <a:solidFill>
                  <a:srgbClr val="CE9178"/>
                </a:solidFill>
                <a:effectLst/>
                <a:latin typeface="Consolas" panose="020B0609020204030204" pitchFamily="49" charset="0"/>
              </a:rPr>
              <a:t>value</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C586C0"/>
                </a:solidFill>
                <a:effectLst/>
                <a:latin typeface="Consolas" panose="020B0609020204030204" pitchFamily="49" charset="0"/>
              </a:rPr>
              <a:t>for</a:t>
            </a:r>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var</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p</a:t>
            </a:r>
            <a:r>
              <a:rPr lang="it-IT" sz="1200" b="0" dirty="0">
                <a:solidFill>
                  <a:srgbClr val="D4D4D4"/>
                </a:solidFill>
                <a:effectLst/>
                <a:latin typeface="Consolas" panose="020B0609020204030204" pitchFamily="49" charset="0"/>
              </a:rPr>
              <a:t> </a:t>
            </a:r>
            <a:r>
              <a:rPr lang="it-IT" sz="1200" b="0" dirty="0">
                <a:solidFill>
                  <a:srgbClr val="569CD6"/>
                </a:solidFill>
                <a:effectLst/>
                <a:latin typeface="Consolas" panose="020B0609020204030204" pitchFamily="49" charset="0"/>
              </a:rPr>
              <a:t>in</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params</a:t>
            </a:r>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var</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input</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createElement</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'input'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input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setAttribute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type</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hidden</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input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setAttribute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'name'</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p</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input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setAttribute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value</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params</a:t>
            </a:r>
            <a:r>
              <a:rPr lang="it-IT" sz="1200" b="0" dirty="0">
                <a:solidFill>
                  <a:srgbClr val="D4D4D4"/>
                </a:solidFill>
                <a:effectLst/>
                <a:latin typeface="Consolas" panose="020B0609020204030204" pitchFamily="49" charset="0"/>
              </a:rPr>
              <a:t>[</a:t>
            </a:r>
            <a:r>
              <a:rPr lang="it-IT" sz="1200" b="0" dirty="0">
                <a:solidFill>
                  <a:srgbClr val="9CDCFE"/>
                </a:solidFill>
                <a:effectLst/>
                <a:latin typeface="Consolas" panose="020B0609020204030204" pitchFamily="49" charset="0"/>
              </a:rPr>
              <a:t>p</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form</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appendChild</a:t>
            </a:r>
            <a:r>
              <a:rPr lang="it-IT" sz="1200" b="0" dirty="0">
                <a:solidFill>
                  <a:srgbClr val="D4D4D4"/>
                </a:solidFill>
                <a:effectLst/>
                <a:latin typeface="Consolas" panose="020B0609020204030204" pitchFamily="49" charset="0"/>
              </a:rPr>
              <a:t>(</a:t>
            </a:r>
            <a:r>
              <a:rPr lang="it-IT" sz="1200" b="0" dirty="0">
                <a:solidFill>
                  <a:srgbClr val="9CDCFE"/>
                </a:solidFill>
                <a:effectLst/>
                <a:latin typeface="Consolas" panose="020B0609020204030204" pitchFamily="49" charset="0"/>
              </a:rPr>
              <a:t>input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console</a:t>
            </a:r>
            <a:r>
              <a:rPr lang="it-IT" sz="1200" b="0" dirty="0">
                <a:solidFill>
                  <a:srgbClr val="D4D4D4"/>
                </a:solidFill>
                <a:effectLst/>
                <a:latin typeface="Consolas" panose="020B0609020204030204" pitchFamily="49" charset="0"/>
              </a:rPr>
              <a:t>.</a:t>
            </a:r>
            <a:r>
              <a:rPr lang="it-IT" sz="1200" b="0" dirty="0">
                <a:solidFill>
                  <a:srgbClr val="DCDCAA"/>
                </a:solidFill>
                <a:effectLst/>
                <a:latin typeface="Consolas" panose="020B0609020204030204" pitchFamily="49" charset="0"/>
              </a:rPr>
              <a:t>log</a:t>
            </a:r>
            <a:r>
              <a:rPr lang="it-IT" sz="1200" b="0" dirty="0">
                <a:solidFill>
                  <a:srgbClr val="D4D4D4"/>
                </a:solidFill>
                <a:effectLst/>
                <a:latin typeface="Consolas" panose="020B0609020204030204" pitchFamily="49" charset="0"/>
              </a:rPr>
              <a:t>(</a:t>
            </a:r>
            <a:r>
              <a:rPr lang="it-IT" sz="1200" b="0" dirty="0">
                <a:solidFill>
                  <a:srgbClr val="9CDCFE"/>
                </a:solidFill>
                <a:effectLst/>
                <a:latin typeface="Consolas" panose="020B0609020204030204" pitchFamily="49" charset="0"/>
              </a:rPr>
              <a:t>p</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body</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appendChild</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form</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form</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submit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p>
        </p:txBody>
      </p:sp>
      <p:sp>
        <p:nvSpPr>
          <p:cNvPr id="7" name="CasellaDiTesto 6">
            <a:extLst>
              <a:ext uri="{FF2B5EF4-FFF2-40B4-BE49-F238E27FC236}">
                <a16:creationId xmlns:a16="http://schemas.microsoft.com/office/drawing/2014/main" id="{319854B2-5183-46B7-BDEA-C24D0E7DB75B}"/>
              </a:ext>
            </a:extLst>
          </p:cNvPr>
          <p:cNvSpPr txBox="1"/>
          <p:nvPr/>
        </p:nvSpPr>
        <p:spPr>
          <a:xfrm>
            <a:off x="7711346" y="2136337"/>
            <a:ext cx="4330045" cy="2585323"/>
          </a:xfrm>
          <a:prstGeom prst="rect">
            <a:avLst/>
          </a:prstGeom>
          <a:noFill/>
        </p:spPr>
        <p:txBody>
          <a:bodyPr wrap="square" rtlCol="0">
            <a:spAutoFit/>
          </a:bodyPr>
          <a:lstStyle/>
          <a:p>
            <a:r>
              <a:rPr lang="it-IT" dirty="0"/>
              <a:t>Questa funzione viene fornita da </a:t>
            </a:r>
            <a:r>
              <a:rPr lang="it-IT" dirty="0" err="1"/>
              <a:t>google</a:t>
            </a:r>
            <a:r>
              <a:rPr lang="it-IT" dirty="0"/>
              <a:t> per la richiesta del token per l’accesso all’endpoint, ho implementato solo temporaneamente per poi ricavarmi il token dal </a:t>
            </a:r>
            <a:r>
              <a:rPr lang="it-IT" dirty="0" err="1"/>
              <a:t>location.hash</a:t>
            </a:r>
            <a:r>
              <a:rPr lang="it-IT" dirty="0"/>
              <a:t>, inoltre </a:t>
            </a:r>
            <a:r>
              <a:rPr lang="it-IT" dirty="0" err="1"/>
              <a:t>url</a:t>
            </a:r>
            <a:r>
              <a:rPr lang="it-IT" dirty="0"/>
              <a:t> eseguito dalla fetch lo passo come </a:t>
            </a:r>
            <a:r>
              <a:rPr lang="it-IT" dirty="0" err="1"/>
              <a:t>href</a:t>
            </a:r>
            <a:r>
              <a:rPr lang="it-IT" dirty="0"/>
              <a:t> al bottone ‘video’ della mia pagina web che esegue la richiesta del token e mi reindirizza alla pagina dei contenuti video</a:t>
            </a:r>
          </a:p>
        </p:txBody>
      </p:sp>
    </p:spTree>
    <p:extLst>
      <p:ext uri="{BB962C8B-B14F-4D97-AF65-F5344CB8AC3E}">
        <p14:creationId xmlns:p14="http://schemas.microsoft.com/office/powerpoint/2010/main" val="2651871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44A0C6D5-245F-4048-8D89-4369DAB0F245}"/>
              </a:ext>
            </a:extLst>
          </p:cNvPr>
          <p:cNvSpPr txBox="1"/>
          <p:nvPr/>
        </p:nvSpPr>
        <p:spPr>
          <a:xfrm>
            <a:off x="4480653" y="146594"/>
            <a:ext cx="3230693" cy="461665"/>
          </a:xfrm>
          <a:prstGeom prst="rect">
            <a:avLst/>
          </a:prstGeom>
          <a:noFill/>
        </p:spPr>
        <p:txBody>
          <a:bodyPr wrap="none" rtlCol="0">
            <a:spAutoFit/>
          </a:bodyPr>
          <a:lstStyle/>
          <a:p>
            <a:r>
              <a:rPr lang="it-IT" sz="2400" dirty="0"/>
              <a:t>REST API YOUTUBE</a:t>
            </a:r>
          </a:p>
        </p:txBody>
      </p:sp>
      <p:sp>
        <p:nvSpPr>
          <p:cNvPr id="6" name="CasellaDiTesto 5">
            <a:extLst>
              <a:ext uri="{FF2B5EF4-FFF2-40B4-BE49-F238E27FC236}">
                <a16:creationId xmlns:a16="http://schemas.microsoft.com/office/drawing/2014/main" id="{D278DFD8-1988-46E5-92BC-2D8F3CAEDFB4}"/>
              </a:ext>
            </a:extLst>
          </p:cNvPr>
          <p:cNvSpPr txBox="1"/>
          <p:nvPr/>
        </p:nvSpPr>
        <p:spPr>
          <a:xfrm>
            <a:off x="304015" y="1443841"/>
            <a:ext cx="6558698" cy="3600986"/>
          </a:xfrm>
          <a:prstGeom prst="rect">
            <a:avLst/>
          </a:prstGeom>
          <a:noFill/>
        </p:spPr>
        <p:txBody>
          <a:bodyPr wrap="square">
            <a:spAutoFit/>
          </a:bodyPr>
          <a:lstStyle/>
          <a:p>
            <a:r>
              <a:rPr lang="it-IT" sz="1200" b="0" dirty="0" err="1">
                <a:solidFill>
                  <a:srgbClr val="569CD6"/>
                </a:solidFill>
                <a:effectLst/>
                <a:latin typeface="Consolas" panose="020B0609020204030204" pitchFamily="49" charset="0"/>
              </a:rPr>
              <a:t>function</a:t>
            </a:r>
            <a:r>
              <a:rPr lang="it-IT" sz="1200" b="0" dirty="0">
                <a:solidFill>
                  <a:srgbClr val="D4D4D4"/>
                </a:solidFill>
                <a:effectLst/>
                <a:latin typeface="Consolas" panose="020B0609020204030204" pitchFamily="49" charset="0"/>
              </a:rPr>
              <a:t> </a:t>
            </a:r>
            <a:r>
              <a:rPr lang="it-IT" sz="1200" b="0" dirty="0">
                <a:solidFill>
                  <a:srgbClr val="DCDCAA"/>
                </a:solidFill>
                <a:effectLst/>
                <a:latin typeface="Consolas" panose="020B0609020204030204" pitchFamily="49" charset="0"/>
              </a:rPr>
              <a:t>search1</a:t>
            </a:r>
            <a:r>
              <a:rPr lang="it-IT" sz="1200" b="0" dirty="0">
                <a:solidFill>
                  <a:srgbClr val="D4D4D4"/>
                </a:solidFill>
                <a:effectLst/>
                <a:latin typeface="Consolas" panose="020B0609020204030204" pitchFamily="49" charset="0"/>
              </a:rPr>
              <a:t>(</a:t>
            </a:r>
            <a:r>
              <a:rPr lang="it-IT" sz="1200" b="0" dirty="0">
                <a:solidFill>
                  <a:srgbClr val="9CDCFE"/>
                </a:solidFill>
                <a:effectLst/>
                <a:latin typeface="Consolas" panose="020B0609020204030204" pitchFamily="49" charset="0"/>
              </a:rPr>
              <a:t>event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event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preventDefault</a:t>
            </a:r>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const</a:t>
            </a:r>
            <a:r>
              <a:rPr lang="it-IT" sz="1200" b="0" dirty="0">
                <a:solidFill>
                  <a:srgbClr val="D4D4D4"/>
                </a:solidFill>
                <a:effectLst/>
                <a:latin typeface="Consolas" panose="020B0609020204030204" pitchFamily="49" charset="0"/>
              </a:rPr>
              <a:t> </a:t>
            </a:r>
            <a:r>
              <a:rPr lang="it-IT" sz="1200" b="0" dirty="0" err="1">
                <a:solidFill>
                  <a:srgbClr val="4FC1FF"/>
                </a:solidFill>
                <a:effectLst/>
                <a:latin typeface="Consolas" panose="020B0609020204030204" pitchFamily="49" charset="0"/>
              </a:rPr>
              <a:t>sVid</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querySelector</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'#casella'</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const</a:t>
            </a:r>
            <a:r>
              <a:rPr lang="it-IT" sz="1200" b="0" dirty="0">
                <a:solidFill>
                  <a:srgbClr val="D4D4D4"/>
                </a:solidFill>
                <a:effectLst/>
                <a:latin typeface="Consolas" panose="020B0609020204030204" pitchFamily="49" charset="0"/>
              </a:rPr>
              <a:t> </a:t>
            </a:r>
            <a:r>
              <a:rPr lang="it-IT" sz="1200" b="0" dirty="0" err="1">
                <a:solidFill>
                  <a:srgbClr val="4FC1FF"/>
                </a:solidFill>
                <a:effectLst/>
                <a:latin typeface="Consolas" panose="020B0609020204030204" pitchFamily="49" charset="0"/>
              </a:rPr>
              <a:t>sVid_value</a:t>
            </a:r>
            <a:r>
              <a:rPr lang="it-IT" sz="1200" b="0" dirty="0">
                <a:solidFill>
                  <a:srgbClr val="D4D4D4"/>
                </a:solidFill>
                <a:effectLst/>
                <a:latin typeface="Consolas" panose="020B0609020204030204" pitchFamily="49" charset="0"/>
              </a:rPr>
              <a:t> = </a:t>
            </a:r>
            <a:r>
              <a:rPr lang="it-IT" sz="1200" b="0" dirty="0" err="1">
                <a:solidFill>
                  <a:srgbClr val="DCDCAA"/>
                </a:solidFill>
                <a:effectLst/>
                <a:latin typeface="Consolas" panose="020B0609020204030204" pitchFamily="49" charset="0"/>
              </a:rPr>
              <a:t>encodeURIComponent</a:t>
            </a:r>
            <a:r>
              <a:rPr lang="it-IT" sz="1200" b="0" dirty="0">
                <a:solidFill>
                  <a:srgbClr val="D4D4D4"/>
                </a:solidFill>
                <a:effectLst/>
                <a:latin typeface="Consolas" panose="020B0609020204030204" pitchFamily="49" charset="0"/>
              </a:rPr>
              <a:t>(</a:t>
            </a:r>
            <a:r>
              <a:rPr lang="it-IT" sz="1200" b="0" dirty="0" err="1">
                <a:solidFill>
                  <a:srgbClr val="4FC1FF"/>
                </a:solidFill>
                <a:effectLst/>
                <a:latin typeface="Consolas" panose="020B0609020204030204" pitchFamily="49" charset="0"/>
              </a:rPr>
              <a:t>sVid</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DCDCAA"/>
                </a:solidFill>
                <a:effectLst/>
                <a:latin typeface="Consolas" panose="020B0609020204030204" pitchFamily="49" charset="0"/>
              </a:rPr>
              <a:t>fetch</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'https://youtube.googleapis.com/youtube/v3/search?part=snippet&amp;channelId=UC5G6kTnHXDz0WIBC2VGBOqg&amp;type=video&amp;maxResults=6&amp;q='</a:t>
            </a:r>
            <a:r>
              <a:rPr lang="it-IT" sz="1200" b="0" dirty="0">
                <a:solidFill>
                  <a:srgbClr val="D4D4D4"/>
                </a:solidFill>
                <a:effectLst/>
                <a:latin typeface="Consolas" panose="020B0609020204030204" pitchFamily="49" charset="0"/>
              </a:rPr>
              <a:t> + </a:t>
            </a:r>
            <a:r>
              <a:rPr lang="it-IT" sz="1200" b="0" dirty="0" err="1">
                <a:solidFill>
                  <a:srgbClr val="4FC1FF"/>
                </a:solidFill>
                <a:effectLst/>
                <a:latin typeface="Consolas" panose="020B0609020204030204" pitchFamily="49" charset="0"/>
              </a:rPr>
              <a:t>sVid_value</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method</a:t>
            </a:r>
            <a:r>
              <a:rPr lang="it-IT" sz="1200" b="0" dirty="0">
                <a:solidFill>
                  <a:srgbClr val="9CDCFE"/>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"GET"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headers</a:t>
            </a:r>
            <a:r>
              <a:rPr lang="it-IT" sz="1200" b="0" dirty="0">
                <a:solidFill>
                  <a:srgbClr val="9CDCFE"/>
                </a:solidFill>
                <a:effectLst/>
                <a:latin typeface="Consolas" panose="020B0609020204030204" pitchFamily="49" charset="0"/>
              </a:rPr>
              <a: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Authorization</a:t>
            </a:r>
            <a:r>
              <a:rPr lang="it-IT" sz="1200" b="0" dirty="0">
                <a:solidFill>
                  <a:srgbClr val="CE9178"/>
                </a:solidFill>
                <a:effectLst/>
                <a:latin typeface="Consolas" panose="020B0609020204030204" pitchFamily="49" charset="0"/>
              </a:rPr>
              <a:t>'</a:t>
            </a:r>
            <a:r>
              <a:rPr lang="it-IT" sz="1200" b="0" dirty="0">
                <a:solidFill>
                  <a:srgbClr val="9CDCFE"/>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Bearer</a:t>
            </a:r>
            <a:r>
              <a:rPr lang="it-IT" sz="1200" b="0" dirty="0">
                <a:solidFill>
                  <a:srgbClr val="CE9178"/>
                </a:solidFill>
                <a:effectLst/>
                <a:latin typeface="Consolas" panose="020B0609020204030204" pitchFamily="49" charset="0"/>
              </a:rPr>
              <a:t> '</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myParam</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Accept</a:t>
            </a:r>
            <a:r>
              <a:rPr lang="it-IT" sz="1200" b="0" dirty="0">
                <a:solidFill>
                  <a:srgbClr val="CE9178"/>
                </a:solidFill>
                <a:effectLst/>
                <a:latin typeface="Consolas" panose="020B0609020204030204" pitchFamily="49" charset="0"/>
              </a:rPr>
              <a:t>'</a:t>
            </a:r>
            <a:r>
              <a:rPr lang="it-IT" sz="1200" b="0" dirty="0">
                <a:solidFill>
                  <a:srgbClr val="9CDCFE"/>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application</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json</a:t>
            </a:r>
            <a:r>
              <a:rPr lang="it-IT" sz="1200" b="0" dirty="0">
                <a:solidFill>
                  <a:srgbClr val="CE9178"/>
                </a:solidFill>
                <a:effectLst/>
                <a:latin typeface="Consolas" panose="020B0609020204030204" pitchFamily="49" charset="0"/>
              </a:rPr>
              <a: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      </a:t>
            </a: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then</a:t>
            </a:r>
            <a:r>
              <a:rPr lang="it-IT" sz="1200" b="0" dirty="0">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onResponse</a:t>
            </a:r>
            <a:r>
              <a:rPr lang="it-IT" sz="1200" b="0" dirty="0">
                <a:solidFill>
                  <a:srgbClr val="D4D4D4"/>
                </a:solidFill>
                <a:effectLst/>
                <a:latin typeface="Consolas" panose="020B0609020204030204" pitchFamily="49" charset="0"/>
              </a:rPr>
              <a:t>, </a:t>
            </a:r>
            <a:r>
              <a:rPr lang="it-IT" sz="1200" b="0" dirty="0" err="1">
                <a:solidFill>
                  <a:srgbClr val="DCDCAA"/>
                </a:solidFill>
                <a:effectLst/>
                <a:latin typeface="Consolas" panose="020B0609020204030204" pitchFamily="49" charset="0"/>
              </a:rPr>
              <a:t>onError</a:t>
            </a:r>
            <a:r>
              <a:rPr lang="it-IT" sz="1200" b="0" dirty="0">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then</a:t>
            </a:r>
            <a:r>
              <a:rPr lang="it-IT" sz="1200" b="0" dirty="0">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onJson</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a:t>
            </a:r>
          </a:p>
          <a:p>
            <a:r>
              <a:rPr lang="it-IT" sz="1200" b="0" dirty="0" err="1">
                <a:solidFill>
                  <a:srgbClr val="569CD6"/>
                </a:solidFill>
                <a:effectLst/>
                <a:latin typeface="Consolas" panose="020B0609020204030204" pitchFamily="49" charset="0"/>
              </a:rPr>
              <a:t>let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myParam</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location</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hash</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split</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access_token</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r>
              <a:rPr lang="it-IT" sz="1200" b="0" dirty="0">
                <a:solidFill>
                  <a:srgbClr val="B5CEA8"/>
                </a:solidFill>
                <a:effectLst/>
                <a:latin typeface="Consolas" panose="020B0609020204030204" pitchFamily="49" charset="0"/>
              </a:rPr>
              <a:t>1</a:t>
            </a:r>
            <a:r>
              <a:rPr lang="it-IT" sz="1200" b="0" dirty="0">
                <a:solidFill>
                  <a:srgbClr val="D4D4D4"/>
                </a:solidFill>
                <a:effectLst/>
                <a:latin typeface="Consolas" panose="020B0609020204030204" pitchFamily="49" charset="0"/>
              </a:rPr>
              <a:t>].</a:t>
            </a:r>
            <a:r>
              <a:rPr lang="it-IT" sz="1200" b="0" dirty="0">
                <a:solidFill>
                  <a:srgbClr val="DCDCAA"/>
                </a:solidFill>
                <a:effectLst/>
                <a:latin typeface="Consolas" panose="020B0609020204030204" pitchFamily="49" charset="0"/>
              </a:rPr>
              <a:t>split</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'&amp;'</a:t>
            </a:r>
            <a:r>
              <a:rPr lang="it-IT" sz="1200" b="0" dirty="0">
                <a:solidFill>
                  <a:srgbClr val="D4D4D4"/>
                </a:solidFill>
                <a:effectLst/>
                <a:latin typeface="Consolas" panose="020B0609020204030204" pitchFamily="49" charset="0"/>
              </a:rPr>
              <a:t>)[</a:t>
            </a:r>
            <a:r>
              <a:rPr lang="it-IT" sz="1200" b="0" dirty="0">
                <a:solidFill>
                  <a:srgbClr val="B5CEA8"/>
                </a:solidFill>
                <a:effectLst/>
                <a:latin typeface="Consolas" panose="020B0609020204030204" pitchFamily="49" charset="0"/>
              </a:rPr>
              <a:t>0</a:t>
            </a:r>
            <a:r>
              <a:rPr lang="it-IT" sz="1200" b="0" dirty="0">
                <a:solidFill>
                  <a:srgbClr val="D4D4D4"/>
                </a:solidFill>
                <a:effectLst/>
                <a:latin typeface="Consolas" panose="020B0609020204030204" pitchFamily="49" charset="0"/>
              </a:rPr>
              <a:t>];</a:t>
            </a:r>
          </a:p>
        </p:txBody>
      </p:sp>
      <p:sp>
        <p:nvSpPr>
          <p:cNvPr id="8" name="CasellaDiTesto 7">
            <a:extLst>
              <a:ext uri="{FF2B5EF4-FFF2-40B4-BE49-F238E27FC236}">
                <a16:creationId xmlns:a16="http://schemas.microsoft.com/office/drawing/2014/main" id="{E79EB259-13FA-4771-BBA0-BEA5853363B1}"/>
              </a:ext>
            </a:extLst>
          </p:cNvPr>
          <p:cNvSpPr txBox="1"/>
          <p:nvPr/>
        </p:nvSpPr>
        <p:spPr>
          <a:xfrm>
            <a:off x="7164371" y="2367171"/>
            <a:ext cx="4723614" cy="1754326"/>
          </a:xfrm>
          <a:prstGeom prst="rect">
            <a:avLst/>
          </a:prstGeom>
          <a:noFill/>
        </p:spPr>
        <p:txBody>
          <a:bodyPr wrap="square" rtlCol="0">
            <a:spAutoFit/>
          </a:bodyPr>
          <a:lstStyle/>
          <a:p>
            <a:pPr algn="ctr"/>
            <a:r>
              <a:rPr lang="it-IT" dirty="0"/>
              <a:t>La funzione search1 serve per implementare l’API di </a:t>
            </a:r>
            <a:r>
              <a:rPr lang="it-IT" dirty="0" err="1"/>
              <a:t>youtube</a:t>
            </a:r>
            <a:r>
              <a:rPr lang="it-IT" dirty="0"/>
              <a:t> tramite la fetch dove passo un valore dall’input in html, nella barra di ricerca.</a:t>
            </a:r>
          </a:p>
          <a:p>
            <a:pPr algn="ctr"/>
            <a:r>
              <a:rPr lang="it-IT" dirty="0"/>
              <a:t>Tramite il metodo </a:t>
            </a:r>
            <a:r>
              <a:rPr lang="it-IT" dirty="0" err="1"/>
              <a:t>get</a:t>
            </a:r>
            <a:r>
              <a:rPr lang="it-IT" dirty="0"/>
              <a:t> effettua la richiesta dei contenuti passando il token preso dal </a:t>
            </a:r>
            <a:r>
              <a:rPr lang="it-IT" dirty="0" err="1"/>
              <a:t>location.hash</a:t>
            </a:r>
            <a:r>
              <a:rPr lang="it-IT" dirty="0"/>
              <a:t> sfruttando la funzione split</a:t>
            </a:r>
          </a:p>
        </p:txBody>
      </p:sp>
    </p:spTree>
    <p:extLst>
      <p:ext uri="{BB962C8B-B14F-4D97-AF65-F5344CB8AC3E}">
        <p14:creationId xmlns:p14="http://schemas.microsoft.com/office/powerpoint/2010/main" val="328653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asellaDiTesto 4">
            <a:extLst>
              <a:ext uri="{FF2B5EF4-FFF2-40B4-BE49-F238E27FC236}">
                <a16:creationId xmlns:a16="http://schemas.microsoft.com/office/drawing/2014/main" id="{0A6834E8-B395-4CE4-ADE5-3C25BC05392C}"/>
              </a:ext>
            </a:extLst>
          </p:cNvPr>
          <p:cNvSpPr txBox="1"/>
          <p:nvPr/>
        </p:nvSpPr>
        <p:spPr>
          <a:xfrm>
            <a:off x="238028" y="1443841"/>
            <a:ext cx="6094428" cy="3416320"/>
          </a:xfrm>
          <a:prstGeom prst="rect">
            <a:avLst/>
          </a:prstGeom>
          <a:noFill/>
        </p:spPr>
        <p:txBody>
          <a:bodyPr wrap="square">
            <a:spAutoFit/>
          </a:bodyPr>
          <a:lstStyle/>
          <a:p>
            <a:r>
              <a:rPr lang="it-IT" sz="1200" b="0" dirty="0" err="1">
                <a:solidFill>
                  <a:srgbClr val="569CD6"/>
                </a:solidFill>
                <a:effectLst/>
                <a:latin typeface="Consolas" panose="020B0609020204030204" pitchFamily="49" charset="0"/>
              </a:rPr>
              <a:t>function</a:t>
            </a:r>
            <a:r>
              <a:rPr lang="it-IT" sz="1200" b="0" dirty="0">
                <a:solidFill>
                  <a:srgbClr val="D4D4D4"/>
                </a:solidFill>
                <a:effectLst/>
                <a:latin typeface="Consolas" panose="020B0609020204030204" pitchFamily="49" charset="0"/>
              </a:rPr>
              <a:t> </a:t>
            </a:r>
            <a:r>
              <a:rPr lang="it-IT" sz="1200" b="0" dirty="0" err="1">
                <a:solidFill>
                  <a:srgbClr val="DCDCAA"/>
                </a:solidFill>
                <a:effectLst/>
                <a:latin typeface="Consolas" panose="020B0609020204030204" pitchFamily="49" charset="0"/>
              </a:rPr>
              <a:t>onJson</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json</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569CD6"/>
                </a:solidFill>
                <a:effectLst/>
                <a:latin typeface="Consolas" panose="020B0609020204030204" pitchFamily="49" charset="0"/>
              </a:rPr>
              <a:t>const</a:t>
            </a:r>
            <a:r>
              <a:rPr lang="it-IT" sz="1200" b="0" dirty="0">
                <a:solidFill>
                  <a:srgbClr val="D4D4D4"/>
                </a:solidFill>
                <a:effectLst/>
                <a:latin typeface="Consolas" panose="020B0609020204030204" pitchFamily="49" charset="0"/>
              </a:rPr>
              <a:t> </a:t>
            </a:r>
            <a:r>
              <a:rPr lang="it-IT" sz="1200" b="0" dirty="0">
                <a:solidFill>
                  <a:srgbClr val="4FC1FF"/>
                </a:solidFill>
                <a:effectLst/>
                <a:latin typeface="Consolas" panose="020B0609020204030204" pitchFamily="49" charset="0"/>
              </a:rPr>
              <a:t>library</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document</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querySelector</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sezVideo</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4FC1FF"/>
                </a:solidFill>
                <a:effectLst/>
                <a:latin typeface="Consolas" panose="020B0609020204030204" pitchFamily="49" charset="0"/>
              </a:rPr>
              <a:t>library</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innerHTML</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console</a:t>
            </a:r>
            <a:r>
              <a:rPr lang="it-IT" sz="1200" b="0" dirty="0">
                <a:solidFill>
                  <a:srgbClr val="D4D4D4"/>
                </a:solidFill>
                <a:effectLst/>
                <a:latin typeface="Consolas" panose="020B0609020204030204" pitchFamily="49" charset="0"/>
              </a:rPr>
              <a:t>.</a:t>
            </a:r>
            <a:r>
              <a:rPr lang="it-IT" sz="1200" b="0" dirty="0">
                <a:solidFill>
                  <a:srgbClr val="DCDCAA"/>
                </a:solidFill>
                <a:effectLst/>
                <a:latin typeface="Consolas" panose="020B0609020204030204" pitchFamily="49" charset="0"/>
              </a:rPr>
              <a:t>log</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json</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items</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err="1">
                <a:solidFill>
                  <a:srgbClr val="DCDCAA"/>
                </a:solidFill>
                <a:effectLst/>
                <a:latin typeface="Consolas" panose="020B0609020204030204" pitchFamily="49" charset="0"/>
              </a:rPr>
              <a:t>creaBoxVid</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json</a:t>
            </a:r>
            <a:r>
              <a:rPr lang="it-IT" sz="1200" b="0" dirty="0" err="1">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items</a:t>
            </a:r>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r>
              <a:rPr lang="it-IT" sz="1200" b="0" dirty="0" err="1">
                <a:solidFill>
                  <a:srgbClr val="569CD6"/>
                </a:solidFill>
                <a:effectLst/>
                <a:latin typeface="Consolas" panose="020B0609020204030204" pitchFamily="49" charset="0"/>
              </a:rPr>
              <a:t>function</a:t>
            </a:r>
            <a:r>
              <a:rPr lang="it-IT" sz="1200" b="0" dirty="0">
                <a:solidFill>
                  <a:srgbClr val="D4D4D4"/>
                </a:solidFill>
                <a:effectLst/>
                <a:latin typeface="Consolas" panose="020B0609020204030204" pitchFamily="49" charset="0"/>
              </a:rPr>
              <a:t> </a:t>
            </a:r>
            <a:r>
              <a:rPr lang="it-IT" sz="1200" b="0" dirty="0" err="1">
                <a:solidFill>
                  <a:srgbClr val="DCDCAA"/>
                </a:solidFill>
                <a:effectLst/>
                <a:latin typeface="Consolas" panose="020B0609020204030204" pitchFamily="49" charset="0"/>
              </a:rPr>
              <a:t>onError</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error</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console</a:t>
            </a:r>
            <a:r>
              <a:rPr lang="it-IT" sz="1200" b="0" dirty="0">
                <a:solidFill>
                  <a:srgbClr val="D4D4D4"/>
                </a:solidFill>
                <a:effectLst/>
                <a:latin typeface="Consolas" panose="020B0609020204030204" pitchFamily="49" charset="0"/>
              </a:rPr>
              <a:t>.</a:t>
            </a:r>
            <a:r>
              <a:rPr lang="it-IT" sz="1200" b="0" dirty="0">
                <a:solidFill>
                  <a:srgbClr val="DCDCAA"/>
                </a:solidFill>
                <a:effectLst/>
                <a:latin typeface="Consolas" panose="020B0609020204030204" pitchFamily="49" charset="0"/>
              </a:rPr>
              <a:t>log</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Error</a:t>
            </a:r>
            <a:r>
              <a:rPr lang="it-IT" sz="1200" b="0" dirty="0">
                <a:solidFill>
                  <a:srgbClr val="CE9178"/>
                </a:solidFill>
                <a:effectLst/>
                <a:latin typeface="Consolas" panose="020B0609020204030204" pitchFamily="49" charset="0"/>
              </a:rPr>
              <a:t>: '</a:t>
            </a:r>
            <a:r>
              <a:rPr lang="it-IT" sz="1200" b="0" dirty="0">
                <a:solidFill>
                  <a:srgbClr val="D4D4D4"/>
                </a:solidFill>
                <a:effectLst/>
                <a:latin typeface="Consolas" panose="020B0609020204030204" pitchFamily="49" charset="0"/>
              </a:rPr>
              <a:t> + </a:t>
            </a:r>
            <a:r>
              <a:rPr lang="it-IT" sz="1200" b="0" dirty="0" err="1">
                <a:solidFill>
                  <a:srgbClr val="9CDCFE"/>
                </a:solidFill>
                <a:effectLst/>
                <a:latin typeface="Consolas" panose="020B0609020204030204" pitchFamily="49" charset="0"/>
              </a:rPr>
              <a:t>error</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r>
              <a:rPr lang="it-IT" sz="1200" b="0" dirty="0" err="1">
                <a:solidFill>
                  <a:srgbClr val="569CD6"/>
                </a:solidFill>
                <a:effectLst/>
                <a:latin typeface="Consolas" panose="020B0609020204030204" pitchFamily="49" charset="0"/>
              </a:rPr>
              <a:t>function</a:t>
            </a:r>
            <a:r>
              <a:rPr lang="it-IT" sz="1200" b="0" dirty="0">
                <a:solidFill>
                  <a:srgbClr val="D4D4D4"/>
                </a:solidFill>
                <a:effectLst/>
                <a:latin typeface="Consolas" panose="020B0609020204030204" pitchFamily="49" charset="0"/>
              </a:rPr>
              <a:t> </a:t>
            </a:r>
            <a:r>
              <a:rPr lang="it-IT" sz="1200" b="0" dirty="0" err="1">
                <a:solidFill>
                  <a:srgbClr val="DCDCAA"/>
                </a:solidFill>
                <a:effectLst/>
                <a:latin typeface="Consolas" panose="020B0609020204030204" pitchFamily="49" charset="0"/>
              </a:rPr>
              <a:t>onResponse</a:t>
            </a:r>
            <a:r>
              <a:rPr lang="it-IT" sz="1200" b="0" dirty="0">
                <a:solidFill>
                  <a:srgbClr val="D4D4D4"/>
                </a:solidFill>
                <a:effectLst/>
                <a:latin typeface="Consolas" panose="020B0609020204030204" pitchFamily="49" charset="0"/>
              </a:rPr>
              <a:t>(</a:t>
            </a:r>
            <a:r>
              <a:rPr lang="it-IT" sz="1200" b="0" dirty="0" err="1">
                <a:solidFill>
                  <a:srgbClr val="9CDCFE"/>
                </a:solidFill>
                <a:effectLst/>
                <a:latin typeface="Consolas" panose="020B0609020204030204" pitchFamily="49" charset="0"/>
              </a:rPr>
              <a:t>response</a:t>
            </a:r>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    </a:t>
            </a:r>
            <a:r>
              <a:rPr lang="it-IT" sz="1200" b="0" dirty="0" err="1">
                <a:solidFill>
                  <a:srgbClr val="C586C0"/>
                </a:solidFill>
                <a:effectLst/>
                <a:latin typeface="Consolas" panose="020B0609020204030204" pitchFamily="49" charset="0"/>
              </a:rPr>
              <a:t>return</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response</a:t>
            </a:r>
            <a:r>
              <a:rPr lang="it-IT" sz="1200" b="0" dirty="0" err="1">
                <a:solidFill>
                  <a:srgbClr val="D4D4D4"/>
                </a:solidFill>
                <a:effectLst/>
                <a:latin typeface="Consolas" panose="020B0609020204030204" pitchFamily="49" charset="0"/>
              </a:rPr>
              <a:t>.</a:t>
            </a:r>
            <a:r>
              <a:rPr lang="it-IT" sz="1200" b="0" dirty="0" err="1">
                <a:solidFill>
                  <a:srgbClr val="DCDCAA"/>
                </a:solidFill>
                <a:effectLst/>
                <a:latin typeface="Consolas" panose="020B0609020204030204" pitchFamily="49" charset="0"/>
              </a:rPr>
              <a:t>json</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a:t>
            </a:r>
          </a:p>
        </p:txBody>
      </p:sp>
      <p:sp>
        <p:nvSpPr>
          <p:cNvPr id="6" name="CasellaDiTesto 5">
            <a:extLst>
              <a:ext uri="{FF2B5EF4-FFF2-40B4-BE49-F238E27FC236}">
                <a16:creationId xmlns:a16="http://schemas.microsoft.com/office/drawing/2014/main" id="{C40501A1-0488-4E03-AF13-9452CCF6E50E}"/>
              </a:ext>
            </a:extLst>
          </p:cNvPr>
          <p:cNvSpPr txBox="1"/>
          <p:nvPr/>
        </p:nvSpPr>
        <p:spPr>
          <a:xfrm>
            <a:off x="4480653" y="146594"/>
            <a:ext cx="3230693" cy="461665"/>
          </a:xfrm>
          <a:prstGeom prst="rect">
            <a:avLst/>
          </a:prstGeom>
          <a:noFill/>
        </p:spPr>
        <p:txBody>
          <a:bodyPr wrap="none" rtlCol="0">
            <a:spAutoFit/>
          </a:bodyPr>
          <a:lstStyle/>
          <a:p>
            <a:r>
              <a:rPr lang="it-IT" sz="2400" dirty="0"/>
              <a:t>REST API YOUTUBE</a:t>
            </a:r>
          </a:p>
        </p:txBody>
      </p:sp>
      <p:sp>
        <p:nvSpPr>
          <p:cNvPr id="8" name="CasellaDiTesto 7">
            <a:extLst>
              <a:ext uri="{FF2B5EF4-FFF2-40B4-BE49-F238E27FC236}">
                <a16:creationId xmlns:a16="http://schemas.microsoft.com/office/drawing/2014/main" id="{B5FB573E-E40A-4AC3-9912-BBF059D7D054}"/>
              </a:ext>
            </a:extLst>
          </p:cNvPr>
          <p:cNvSpPr txBox="1"/>
          <p:nvPr/>
        </p:nvSpPr>
        <p:spPr>
          <a:xfrm>
            <a:off x="6097572" y="2690336"/>
            <a:ext cx="6094428" cy="1477328"/>
          </a:xfrm>
          <a:prstGeom prst="rect">
            <a:avLst/>
          </a:prstGeom>
          <a:noFill/>
        </p:spPr>
        <p:txBody>
          <a:bodyPr wrap="square">
            <a:spAutoFit/>
          </a:bodyPr>
          <a:lstStyle/>
          <a:p>
            <a:pPr algn="ctr"/>
            <a:r>
              <a:rPr lang="it-IT" dirty="0"/>
              <a:t>Queste sono le funzioni allegate alla fetch grazie alla </a:t>
            </a:r>
            <a:r>
              <a:rPr lang="it-IT" dirty="0" err="1"/>
              <a:t>then</a:t>
            </a:r>
            <a:r>
              <a:rPr lang="it-IT" dirty="0"/>
              <a:t> che mi ritorna un errore in caso la funzione di </a:t>
            </a:r>
            <a:r>
              <a:rPr lang="it-IT" dirty="0" err="1"/>
              <a:t>response</a:t>
            </a:r>
            <a:r>
              <a:rPr lang="it-IT" dirty="0"/>
              <a:t> non vada a buon fine, altrimenti ricevendo quest’ultimo la funzione </a:t>
            </a:r>
            <a:r>
              <a:rPr lang="it-IT" dirty="0" err="1"/>
              <a:t>onJson</a:t>
            </a:r>
            <a:r>
              <a:rPr lang="it-IT" dirty="0"/>
              <a:t> richiama una funzione che crea dinamicamente gli oggetti dai risultati trovati</a:t>
            </a:r>
          </a:p>
        </p:txBody>
      </p:sp>
    </p:spTree>
    <p:extLst>
      <p:ext uri="{BB962C8B-B14F-4D97-AF65-F5344CB8AC3E}">
        <p14:creationId xmlns:p14="http://schemas.microsoft.com/office/powerpoint/2010/main" val="13478149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rdesia">
  <a:themeElements>
    <a:clrScheme name="Ardesia">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Ardesia">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rdesia">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Ardesia</Template>
  <TotalTime>362</TotalTime>
  <Words>1873</Words>
  <Application>Microsoft Office PowerPoint</Application>
  <PresentationFormat>Widescreen</PresentationFormat>
  <Paragraphs>117</Paragraphs>
  <Slides>7</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7</vt:i4>
      </vt:variant>
    </vt:vector>
  </HeadingPairs>
  <TitlesOfParts>
    <vt:vector size="11" baseType="lpstr">
      <vt:lpstr>Calisto MT</vt:lpstr>
      <vt:lpstr>Consolas</vt:lpstr>
      <vt:lpstr>Wingdings 2</vt:lpstr>
      <vt:lpstr>Ardesia</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Gabriele Sinatra</dc:creator>
  <cp:lastModifiedBy>Gabriele Sinatra</cp:lastModifiedBy>
  <cp:revision>32</cp:revision>
  <dcterms:created xsi:type="dcterms:W3CDTF">2021-04-19T18:46:11Z</dcterms:created>
  <dcterms:modified xsi:type="dcterms:W3CDTF">2021-04-24T17:40:50Z</dcterms:modified>
</cp:coreProperties>
</file>

<file path=docProps/thumbnail.jpeg>
</file>